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34"/>
  </p:notesMasterIdLst>
  <p:handoutMasterIdLst>
    <p:handoutMasterId r:id="rId35"/>
  </p:handoutMasterIdLst>
  <p:sldIdLst>
    <p:sldId id="341" r:id="rId5"/>
    <p:sldId id="584" r:id="rId6"/>
    <p:sldId id="596" r:id="rId7"/>
    <p:sldId id="597" r:id="rId8"/>
    <p:sldId id="619" r:id="rId9"/>
    <p:sldId id="598" r:id="rId10"/>
    <p:sldId id="620" r:id="rId11"/>
    <p:sldId id="621" r:id="rId12"/>
    <p:sldId id="594" r:id="rId13"/>
    <p:sldId id="593" r:id="rId14"/>
    <p:sldId id="601" r:id="rId15"/>
    <p:sldId id="602" r:id="rId16"/>
    <p:sldId id="613" r:id="rId17"/>
    <p:sldId id="622" r:id="rId18"/>
    <p:sldId id="623" r:id="rId19"/>
    <p:sldId id="603" r:id="rId20"/>
    <p:sldId id="625" r:id="rId21"/>
    <p:sldId id="604" r:id="rId22"/>
    <p:sldId id="605" r:id="rId23"/>
    <p:sldId id="616" r:id="rId24"/>
    <p:sldId id="627" r:id="rId25"/>
    <p:sldId id="610" r:id="rId26"/>
    <p:sldId id="628" r:id="rId27"/>
    <p:sldId id="609" r:id="rId28"/>
    <p:sldId id="629" r:id="rId29"/>
    <p:sldId id="632" r:id="rId30"/>
    <p:sldId id="624" r:id="rId31"/>
    <p:sldId id="630" r:id="rId32"/>
    <p:sldId id="633" r:id="rId3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8AC4"/>
    <a:srgbClr val="EB641B"/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73" autoAdjust="0"/>
    <p:restoredTop sz="86131" autoAdjust="0"/>
  </p:normalViewPr>
  <p:slideViewPr>
    <p:cSldViewPr>
      <p:cViewPr>
        <p:scale>
          <a:sx n="90" d="100"/>
          <a:sy n="90" d="100"/>
        </p:scale>
        <p:origin x="-3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cs-fs-svr\Audit\OGC_2nd_Audit\Annual%20Reports\Annual_Report_2016\Chapters\Excel%20files%20for%20chapters\Slide%20set%20graph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65320441703659"/>
          <c:y val="2.5567821928509597E-2"/>
          <c:w val="0.83089457196461736"/>
          <c:h val="0.7392146163672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NHS Trusts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Sheet1!$A$3:$A$6</c:f>
              <c:strCache>
                <c:ptCount val="4"/>
                <c:pt idx="0">
                  <c:v>&lt;15</c:v>
                </c:pt>
                <c:pt idx="1">
                  <c:v>15-29</c:v>
                </c:pt>
                <c:pt idx="2">
                  <c:v>30-44</c:v>
                </c:pt>
                <c:pt idx="3">
                  <c:v>≥45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91</c:v>
                </c:pt>
                <c:pt idx="1">
                  <c:v>22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04864"/>
        <c:axId val="106574976"/>
      </c:barChart>
      <c:catAx>
        <c:axId val="10640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patients treated over 3 years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6574976"/>
        <c:crosses val="autoZero"/>
        <c:auto val="1"/>
        <c:lblAlgn val="ctr"/>
        <c:lblOffset val="100"/>
        <c:noMultiLvlLbl val="0"/>
      </c:catAx>
      <c:valAx>
        <c:axId val="106574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NHS Trusts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40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C3BF9340-810C-41E7-9584-50614F69AEA9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38C9B537-2778-4E86-8347-2158DCAE25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681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ECB47307-1E6A-4CAF-BE6B-B23A901DF1E1}" type="datetimeFigureOut">
              <a:rPr lang="en-GB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D323774A-AFCC-4A77-A611-54373B9653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821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z="16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3925"/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7ABA5F1-65AD-4542-8F31-242CD02A08EC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3925"/>
            <a:endParaRPr lang="en-GB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BA1670B-8AD4-4FEF-9933-FE57B6967533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Complete this slide using data from Annex 5 and 6 of 2016 Annual Report.</a:t>
            </a: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NB Trusts who submitted data on less than 10 cases of HGD are not included in Annex 6.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2D82C8-CFF3-4975-B6A2-CCB2B50AF4C4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Complete this slide using data from Annex 7 of 2016 AR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C14ACFF-A291-4E9F-8F58-7C6BD1E524E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</a:rPr>
              <a:t>Add slide for any key local findings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EAA53E-8964-4722-BAAB-1697FC169F8E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74D03F-5F78-4F89-AF90-CA3AB4CF464D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60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988D65-1710-499B-AFC5-72F4084C605B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On this slide you can compare your trust’s mortality to national figures and highlight your own trust on the graph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6AA39C7-62D7-4B46-821A-4855169C4D99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0000"/>
                </a:solidFill>
              </a:rPr>
              <a:t>On this slide you can compare your trust’s quality</a:t>
            </a:r>
            <a:r>
              <a:rPr lang="en-GB" altLang="en-US" baseline="0" dirty="0" smtClean="0">
                <a:solidFill>
                  <a:srgbClr val="FF0000"/>
                </a:solidFill>
              </a:rPr>
              <a:t> of surgery</a:t>
            </a:r>
            <a:r>
              <a:rPr lang="en-GB" altLang="en-US" dirty="0" smtClean="0">
                <a:solidFill>
                  <a:srgbClr val="FF0000"/>
                </a:solidFill>
              </a:rPr>
              <a:t> to national figures and highlight your own trust on the graph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3BB04D-D7D4-4A3D-AD3D-17A9107C13B3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3925"/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4A90EBD-43A6-4F7D-9678-33F0502270B4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3A9F91-5894-4B13-92BD-7F68C4687C48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4A757-56B8-4713-87BC-995C1D71E2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61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0E68-7059-42BC-90E4-EB55D8493930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88ABA-C274-4CD9-96C6-417BE3F38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4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FB0F-308E-4D02-A80D-A532198BCAEB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DA538-B6DF-40C8-A005-4E4D08371E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6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2272-2304-4D9F-91C2-F49B18051E74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ECBC-A27F-49F9-A64E-AF8AD5B88B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27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9961-88AC-4603-9A52-4F7ABA2A3EE5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F05E3-0EE8-4F03-8303-0320981CC6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1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E469-751A-4028-9C9F-D01BC6E0E581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1C6D-1D42-4F93-A38E-FEF6A8DF3E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946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948D-7162-4344-8AB6-B971DC854392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3068-48AC-4AC2-896E-628BC486A4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05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DD3D-27DB-4E13-9DF8-69052161228C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349B2-854C-4841-817B-47F9EA8E3D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45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BE3AA6-E778-4C1B-AF57-B8AA29546030}" type="datetimeFigureOut">
              <a:rPr lang="en-US"/>
              <a:pPr>
                <a:defRPr/>
              </a:pPr>
              <a:t>10/10/2016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DAB9C8C6-D03E-4C35-8363-3AA96CAB2B6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/>
          </p:cNvSpPr>
          <p:nvPr/>
        </p:nvSpPr>
        <p:spPr bwMode="auto">
          <a:xfrm>
            <a:off x="5129213" y="4008438"/>
            <a:ext cx="64008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5"/>
          <p:cNvSpPr>
            <a:spLocks/>
          </p:cNvSpPr>
          <p:nvPr/>
        </p:nvSpPr>
        <p:spPr bwMode="auto">
          <a:xfrm>
            <a:off x="900113" y="1700213"/>
            <a:ext cx="73437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>
                <a:latin typeface="Arial" charset="0"/>
              </a:rPr>
              <a:t>National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>
                <a:latin typeface="Arial" charset="0"/>
              </a:rPr>
              <a:t>Oesophago–Gastric Cancer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>
                <a:latin typeface="Arial" charset="0"/>
              </a:rPr>
              <a:t>Audit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b="1">
                <a:latin typeface="Arial" charset="0"/>
              </a:rPr>
              <a:t>2016 Annual Report</a:t>
            </a:r>
            <a:endParaRPr lang="en-GB" altLang="en-US" sz="3000" b="1">
              <a:latin typeface="Arial" charset="0"/>
            </a:endParaRPr>
          </a:p>
        </p:txBody>
      </p:sp>
      <p:pic>
        <p:nvPicPr>
          <p:cNvPr id="5124" name="Picture 6" descr="BS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76250"/>
            <a:ext cx="635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RCR Logo artwork (CMY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19100"/>
            <a:ext cx="1406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AUGIS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76250"/>
            <a:ext cx="18399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http://intranet.rcseng.ac.uk/information/working-guidelines/brand-guidelines/images/Royal%20College%20of%20Surgeons%20CMYK%20Colour%20Logo%20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6725"/>
            <a:ext cx="1800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06400"/>
            <a:ext cx="1384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7786688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12"/>
                <a:gridCol w="1980088"/>
                <a:gridCol w="1980088"/>
              </a:tblGrid>
              <a:tr h="37068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National</a:t>
                      </a:r>
                      <a:endParaRPr lang="en-GB" sz="180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Local</a:t>
                      </a:r>
                      <a:r>
                        <a:rPr lang="en-GB" sz="1800" baseline="0" dirty="0" smtClean="0"/>
                        <a:t> Trust</a:t>
                      </a:r>
                      <a:endParaRPr lang="en-GB" sz="1800" dirty="0"/>
                    </a:p>
                  </a:txBody>
                  <a:tcPr marL="91434" marR="9143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Management</a:t>
                      </a:r>
                      <a:endParaRPr lang="en-GB" sz="1800" b="1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Discussed at MDT</a:t>
                      </a:r>
                      <a:endParaRPr lang="en-GB" sz="1800" b="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87.4%</a:t>
                      </a:r>
                      <a:endParaRPr lang="en-GB" sz="180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Active Management</a:t>
                      </a:r>
                      <a:endParaRPr lang="en-GB" sz="1800" b="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71.1%</a:t>
                      </a:r>
                      <a:endParaRPr lang="en-GB" sz="1800" dirty="0"/>
                    </a:p>
                  </a:txBody>
                  <a:tcPr marL="91434" marR="9143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01" marB="45701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Local Management of HGD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3850" y="13366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 eaLnBrk="0" hangingPunct="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latin typeface="Arial" charset="0"/>
              </a:rPr>
              <a:t>Management of HGD locally between 1</a:t>
            </a:r>
            <a:r>
              <a:rPr lang="en-GB" altLang="en-US" baseline="30000" dirty="0" smtClean="0">
                <a:latin typeface="Arial" charset="0"/>
              </a:rPr>
              <a:t>st</a:t>
            </a:r>
            <a:r>
              <a:rPr lang="en-GB" altLang="en-US" dirty="0" smtClean="0">
                <a:latin typeface="Arial" charset="0"/>
              </a:rPr>
              <a:t> April 2012 and 31</a:t>
            </a:r>
            <a:r>
              <a:rPr lang="en-GB" altLang="en-US" baseline="30000" dirty="0" smtClean="0">
                <a:latin typeface="Arial" charset="0"/>
              </a:rPr>
              <a:t>st</a:t>
            </a:r>
            <a:r>
              <a:rPr lang="en-GB" altLang="en-US" dirty="0" smtClean="0">
                <a:latin typeface="Arial" charset="0"/>
              </a:rPr>
              <a:t> March 2015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altLang="en-US" dirty="0" smtClean="0">
              <a:latin typeface="Arial" charset="0"/>
            </a:endParaRPr>
          </a:p>
        </p:txBody>
      </p:sp>
      <p:sp>
        <p:nvSpPr>
          <p:cNvPr id="16410" name="TextBox 5"/>
          <p:cNvSpPr txBox="1">
            <a:spLocks noChangeArrowheads="1"/>
          </p:cNvSpPr>
          <p:nvPr/>
        </p:nvSpPr>
        <p:spPr bwMode="auto">
          <a:xfrm>
            <a:off x="755650" y="4373563"/>
            <a:ext cx="7559675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charset="0"/>
              </a:rPr>
              <a:t>Insert information from Annex 7 showing data submitted by your NHS trust.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charset="0"/>
              </a:rPr>
              <a:t>This Annex is limited to Trusts treating ≥10 cases of HGD over 3 years.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3187"/>
          </a:xfrm>
          <a:solidFill>
            <a:schemeClr val="bg1"/>
          </a:solidFill>
        </p:spPr>
        <p:txBody>
          <a:bodyPr/>
          <a:lstStyle/>
          <a:p>
            <a:r>
              <a:rPr lang="en-GB" altLang="en-US" smtClean="0"/>
              <a:t>No. of HGD cases submitted to audit has fallen</a:t>
            </a:r>
          </a:p>
          <a:p>
            <a:r>
              <a:rPr lang="en-GB" altLang="en-US" smtClean="0"/>
              <a:t>Good adherence to recommendations about diagnosis confirmed by second pathologist and cases discussed at MDT. </a:t>
            </a:r>
          </a:p>
          <a:p>
            <a:r>
              <a:rPr lang="en-GB" altLang="en-US" smtClean="0"/>
              <a:t>But </a:t>
            </a:r>
            <a:r>
              <a:rPr lang="en-GB" altLang="en-US" i="1" smtClean="0"/>
              <a:t>HIGH</a:t>
            </a:r>
            <a:r>
              <a:rPr lang="en-GB" altLang="en-US" smtClean="0"/>
              <a:t> proportion of cases managed by surveillance alone</a:t>
            </a:r>
          </a:p>
          <a:p>
            <a:r>
              <a:rPr lang="en-GB" altLang="en-US" b="1" smtClean="0"/>
              <a:t>Recommendations</a:t>
            </a:r>
          </a:p>
          <a:p>
            <a:pPr lvl="1"/>
            <a:r>
              <a:rPr lang="en-GB" altLang="en-US" smtClean="0"/>
              <a:t>Local MDTs need clear protocols to ensure all cases of HGD are reported to the NOGCA.</a:t>
            </a:r>
          </a:p>
          <a:p>
            <a:pPr lvl="1"/>
            <a:r>
              <a:rPr lang="en-GB" altLang="en-US" smtClean="0"/>
              <a:t>MDTs should monitor their management</a:t>
            </a:r>
          </a:p>
          <a:p>
            <a:pPr lvl="1"/>
            <a:r>
              <a:rPr lang="en-GB" altLang="en-US" smtClean="0"/>
              <a:t>NHS Trusts and Health Boards should consider referral of patients with HGD to a specialist centre for treatment where local expertise not available.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Key findings for HGD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GB" altLang="en-US" smtClean="0"/>
              <a:t>2016 Annual Report contains results for patients diagnosed from 1</a:t>
            </a:r>
            <a:r>
              <a:rPr lang="en-GB" altLang="en-US" baseline="30000" smtClean="0"/>
              <a:t>st</a:t>
            </a:r>
            <a:r>
              <a:rPr lang="en-GB" altLang="en-US" smtClean="0"/>
              <a:t> April 2013 to 31</a:t>
            </a:r>
            <a:r>
              <a:rPr lang="en-GB" altLang="en-US" baseline="30000" smtClean="0"/>
              <a:t>st</a:t>
            </a:r>
            <a:r>
              <a:rPr lang="en-GB" altLang="en-US" smtClean="0"/>
              <a:t> March 2015</a:t>
            </a:r>
          </a:p>
          <a:p>
            <a:pPr lvl="1"/>
            <a:r>
              <a:rPr lang="en-GB" altLang="en-US" smtClean="0"/>
              <a:t>Results compared with cohort from first audit – patients diagnosed from 1</a:t>
            </a:r>
            <a:r>
              <a:rPr lang="en-GB" altLang="en-US" baseline="30000" smtClean="0"/>
              <a:t>st</a:t>
            </a:r>
            <a:r>
              <a:rPr lang="en-GB" altLang="en-US" smtClean="0"/>
              <a:t> June 2007 to 31</a:t>
            </a:r>
            <a:r>
              <a:rPr lang="en-GB" altLang="en-US" baseline="30000" smtClean="0"/>
              <a:t>st</a:t>
            </a:r>
            <a:r>
              <a:rPr lang="en-GB" altLang="en-US" smtClean="0"/>
              <a:t> Oct 2009</a:t>
            </a:r>
          </a:p>
          <a:p>
            <a:endParaRPr lang="en-GB" altLang="en-US" smtClean="0"/>
          </a:p>
          <a:p>
            <a:r>
              <a:rPr lang="en-GB" altLang="en-US" smtClean="0"/>
              <a:t>Audit prospectively collected data on:</a:t>
            </a:r>
          </a:p>
          <a:p>
            <a:pPr lvl="1"/>
            <a:r>
              <a:rPr lang="en-GB" altLang="en-US" smtClean="0"/>
              <a:t>Patients diagnosed with invasive epithelial OG cancer</a:t>
            </a:r>
          </a:p>
          <a:p>
            <a:pPr lvl="1"/>
            <a:r>
              <a:rPr lang="en-GB" altLang="en-US" smtClean="0"/>
              <a:t>Diagnosed in NHS hospitals in England or Wales</a:t>
            </a:r>
          </a:p>
          <a:p>
            <a:pPr lvl="1"/>
            <a:r>
              <a:rPr lang="en-GB" altLang="en-US" smtClean="0"/>
              <a:t>Aged over 18 at diagnosis</a:t>
            </a:r>
          </a:p>
          <a:p>
            <a:pPr lvl="1"/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Oesophago-gastric (OG) Cancer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900113" y="1778000"/>
          <a:ext cx="5975351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695"/>
                <a:gridCol w="1583828"/>
                <a:gridCol w="1583828"/>
              </a:tblGrid>
              <a:tr h="37068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National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Local Trust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Submission numbers</a:t>
                      </a:r>
                      <a:endParaRPr lang="en-GB" sz="1800" b="1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14" marR="9141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Cases recorded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19,866</a:t>
                      </a:r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% case</a:t>
                      </a:r>
                      <a:r>
                        <a:rPr lang="en-GB" sz="1800" baseline="0" dirty="0" smtClean="0"/>
                        <a:t> ascertainment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79%</a:t>
                      </a:r>
                      <a:endParaRPr lang="en-GB" sz="1800" dirty="0"/>
                    </a:p>
                  </a:txBody>
                  <a:tcPr marL="91414" marR="91414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4" marR="91414" marT="45701" marB="45701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Local OG cancer Data </a:t>
            </a:r>
            <a:r>
              <a:rPr lang="en-GB" dirty="0"/>
              <a:t>S</a:t>
            </a:r>
            <a:r>
              <a:rPr lang="en-GB" dirty="0" smtClean="0"/>
              <a:t>ubmissions</a:t>
            </a:r>
            <a:endParaRPr lang="en-GB" dirty="0"/>
          </a:p>
        </p:txBody>
      </p:sp>
      <p:sp>
        <p:nvSpPr>
          <p:cNvPr id="21529" name="TextBox 3"/>
          <p:cNvSpPr txBox="1">
            <a:spLocks noChangeArrowheads="1"/>
          </p:cNvSpPr>
          <p:nvPr/>
        </p:nvSpPr>
        <p:spPr bwMode="auto">
          <a:xfrm>
            <a:off x="5867400" y="1917700"/>
            <a:ext cx="3025775" cy="92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Complete this slide using data from Annex 3 of 2016 Annual Report</a:t>
            </a:r>
          </a:p>
        </p:txBody>
      </p:sp>
      <p:sp>
        <p:nvSpPr>
          <p:cNvPr id="21530" name="Content Placeholder 1"/>
          <p:cNvSpPr txBox="1">
            <a:spLocks/>
          </p:cNvSpPr>
          <p:nvPr/>
        </p:nvSpPr>
        <p:spPr bwMode="auto">
          <a:xfrm>
            <a:off x="395288" y="12684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/>
              <a:t>Records submitted</a:t>
            </a:r>
          </a:p>
          <a:p>
            <a:endParaRPr lang="en-GB" altLang="en-US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827088" y="4292600"/>
          <a:ext cx="67691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807"/>
                <a:gridCol w="1800293"/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Local Trust</a:t>
                      </a:r>
                      <a:endParaRPr lang="en-GB" sz="1800" dirty="0"/>
                    </a:p>
                  </a:txBody>
                  <a:tcPr marL="91439" marR="91439" marT="45721" marB="457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with complications</a:t>
                      </a:r>
                      <a:r>
                        <a:rPr lang="en-GB" sz="1800" b="0" baseline="0" dirty="0" smtClean="0"/>
                        <a:t> recorded</a:t>
                      </a:r>
                      <a:endParaRPr lang="en-GB" sz="1800" b="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marL="91439" marR="91439" marT="45721" marB="457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with death in hospital recorded</a:t>
                      </a:r>
                      <a:endParaRPr lang="en-GB" sz="1800" b="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1" marB="457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with date of discharge/death</a:t>
                      </a:r>
                      <a:r>
                        <a:rPr lang="en-GB" sz="1800" b="0" baseline="0" dirty="0" smtClean="0"/>
                        <a:t> recorded</a:t>
                      </a:r>
                      <a:endParaRPr lang="en-GB" sz="1800" b="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1" marB="457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% with match pathology record</a:t>
                      </a:r>
                      <a:endParaRPr lang="en-GB" sz="1800" b="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1" marB="45721"/>
                </a:tc>
              </a:tr>
            </a:tbl>
          </a:graphicData>
        </a:graphic>
      </p:graphicFrame>
      <p:sp>
        <p:nvSpPr>
          <p:cNvPr id="21551" name="Content Placeholder 1"/>
          <p:cNvSpPr txBox="1">
            <a:spLocks/>
          </p:cNvSpPr>
          <p:nvPr/>
        </p:nvSpPr>
        <p:spPr bwMode="auto">
          <a:xfrm>
            <a:off x="395288" y="3381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/>
              <a:t>Completeness of surgical data submitted</a:t>
            </a:r>
          </a:p>
          <a:p>
            <a:pPr lvl="1"/>
            <a:r>
              <a:rPr lang="en-GB" altLang="en-US"/>
              <a:t>Including the use of ‘unknown’ for mandatory variables</a:t>
            </a:r>
          </a:p>
        </p:txBody>
      </p:sp>
      <p:sp>
        <p:nvSpPr>
          <p:cNvPr id="21552" name="TextBox 3"/>
          <p:cNvSpPr txBox="1">
            <a:spLocks noChangeArrowheads="1"/>
          </p:cNvSpPr>
          <p:nvPr/>
        </p:nvSpPr>
        <p:spPr bwMode="auto">
          <a:xfrm>
            <a:off x="3492500" y="4645025"/>
            <a:ext cx="6335713" cy="923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Complete this slide using data from Annex 4 of 2016 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NB Trusts who submitted data on less than 10 curative resections are not included in this Annex.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1727200"/>
          </a:xfrm>
        </p:spPr>
        <p:txBody>
          <a:bodyPr/>
          <a:lstStyle/>
          <a:p>
            <a:r>
              <a:rPr lang="en-GB" altLang="en-US" smtClean="0"/>
              <a:t>Since 2007-9, there was a fall in proportion of patients diagnosed after an emergency admission.</a:t>
            </a:r>
          </a:p>
          <a:p>
            <a:pPr lvl="1"/>
            <a:r>
              <a:rPr lang="en-GB" altLang="en-US" smtClean="0"/>
              <a:t>13.7% (95%CI 13.2-14.2%) vs 15.3% (95%CI 14.6-16.0) </a:t>
            </a:r>
          </a:p>
          <a:p>
            <a:pPr lvl="1"/>
            <a:r>
              <a:rPr lang="en-GB" altLang="en-US" smtClean="0"/>
              <a:t>BUT rates varied across geographical regions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Source of referral</a:t>
            </a:r>
            <a:endParaRPr lang="en-GB" dirty="0"/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7235825" y="35734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charset="0"/>
              </a:rPr>
              <a:t>Locally </a:t>
            </a: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xx%</a:t>
            </a:r>
            <a:r>
              <a:rPr lang="en-GB" altLang="en-US" sz="1800">
                <a:latin typeface="Arial" charset="0"/>
              </a:rPr>
              <a:t> diagnosed after emergency admission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68693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5076056" y="5013176"/>
            <a:ext cx="3743325" cy="147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Complete this slide using data from Annex 8 of 2016 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NB Trusts who submitted data on less than 10 cases are not included in this Annex.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3816350" cy="936625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GB" altLang="en-US" sz="2200" dirty="0" smtClean="0"/>
              <a:t>UK guidelines for staging</a:t>
            </a:r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Staging investigations</a:t>
            </a:r>
            <a:endParaRPr lang="en-GB" dirty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12292" r="79027" b="45071"/>
          <a:stretch>
            <a:fillRect/>
          </a:stretch>
        </p:blipFill>
        <p:spPr bwMode="auto">
          <a:xfrm>
            <a:off x="323850" y="1557338"/>
            <a:ext cx="43561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859338" y="1052513"/>
            <a:ext cx="381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altLang="en-US" sz="2200" dirty="0" smtClean="0"/>
              <a:t>Audit Findings</a:t>
            </a:r>
          </a:p>
          <a:p>
            <a:pPr lvl="1">
              <a:defRPr/>
            </a:pPr>
            <a:r>
              <a:rPr lang="en-GB" altLang="en-US" sz="1800" dirty="0" smtClean="0"/>
              <a:t>Nationally 87.2% had staging CT</a:t>
            </a:r>
          </a:p>
          <a:p>
            <a:pPr lvl="1">
              <a:defRPr/>
            </a:pPr>
            <a:r>
              <a:rPr lang="en-GB" altLang="en-US" sz="1800" dirty="0" smtClean="0">
                <a:solidFill>
                  <a:srgbClr val="FF0000"/>
                </a:solidFill>
              </a:rPr>
              <a:t>Local Trust xx% </a:t>
            </a:r>
            <a:r>
              <a:rPr lang="en-GB" altLang="en-US" sz="1800" dirty="0" smtClean="0"/>
              <a:t>had staging CT</a:t>
            </a:r>
          </a:p>
          <a:p>
            <a:pPr marL="392113" lvl="1" indent="0">
              <a:buFont typeface="Verdana" pitchFamily="34" charset="0"/>
              <a:buNone/>
              <a:defRPr/>
            </a:pPr>
            <a:endParaRPr lang="en-GB" altLang="en-US" sz="1800" dirty="0"/>
          </a:p>
          <a:p>
            <a:pPr marL="392113" lvl="1" indent="0">
              <a:buFont typeface="Verdana" pitchFamily="34" charset="0"/>
              <a:buNone/>
              <a:defRPr/>
            </a:pPr>
            <a:r>
              <a:rPr lang="en-GB" altLang="en-US" sz="1800" dirty="0" smtClean="0"/>
              <a:t>Where appropriate</a:t>
            </a:r>
          </a:p>
          <a:p>
            <a:pPr lvl="1">
              <a:defRPr/>
            </a:pPr>
            <a:r>
              <a:rPr lang="en-GB" altLang="en-US" sz="1800" dirty="0" smtClean="0"/>
              <a:t>47.5% had staging EUS</a:t>
            </a:r>
          </a:p>
          <a:p>
            <a:pPr lvl="1">
              <a:defRPr/>
            </a:pPr>
            <a:r>
              <a:rPr lang="en-GB" altLang="en-US" sz="1800" dirty="0" smtClean="0"/>
              <a:t>51.0% had staging laparoscopy</a:t>
            </a:r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219700" y="4652963"/>
            <a:ext cx="3097213" cy="203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Complete this slide using data from Annex 9 of 2016 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Arial" charset="0"/>
              </a:rPr>
              <a:t>NB Trusts who submitted data on less than 10 cases are not included in this Annex.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763963" y="1341438"/>
            <a:ext cx="5380037" cy="1727200"/>
          </a:xfrm>
        </p:spPr>
        <p:txBody>
          <a:bodyPr/>
          <a:lstStyle/>
          <a:p>
            <a:r>
              <a:rPr lang="en-GB" altLang="en-US" sz="2200" smtClean="0"/>
              <a:t>Overall, 37.6% of patients treated with curative</a:t>
            </a:r>
          </a:p>
          <a:p>
            <a:pPr lvl="1"/>
            <a:r>
              <a:rPr lang="en-GB" altLang="en-US" sz="1800" smtClean="0"/>
              <a:t>Variation seen across regions </a:t>
            </a:r>
          </a:p>
          <a:p>
            <a:pPr lvl="1"/>
            <a:r>
              <a:rPr lang="en-GB" altLang="en-US" sz="1800" smtClean="0"/>
              <a:t>Variation in some SCN may be linked to case-ascertainment</a:t>
            </a:r>
            <a:endParaRPr lang="en-GB" altLang="en-US" sz="3600" smtClean="0"/>
          </a:p>
          <a:p>
            <a:endParaRPr lang="en-GB" altLang="en-US" sz="2200" smtClean="0"/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Curative treatment for OG cancer</a:t>
            </a:r>
            <a:endParaRPr lang="en-GB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9967" r="79352" b="29457"/>
          <a:stretch>
            <a:fillRect/>
          </a:stretch>
        </p:blipFill>
        <p:spPr bwMode="auto">
          <a:xfrm>
            <a:off x="179388" y="1125538"/>
            <a:ext cx="358457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13234" r="60925" b="35936"/>
          <a:stretch>
            <a:fillRect/>
          </a:stretch>
        </p:blipFill>
        <p:spPr bwMode="auto">
          <a:xfrm>
            <a:off x="3924300" y="3479800"/>
            <a:ext cx="48244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306388" y="1125538"/>
            <a:ext cx="8531225" cy="863600"/>
          </a:xfrm>
        </p:spPr>
        <p:txBody>
          <a:bodyPr/>
          <a:lstStyle/>
          <a:p>
            <a:r>
              <a:rPr lang="en-GB" altLang="en-US" sz="2200" smtClean="0"/>
              <a:t>Proportion managed curatively varied by tumour type</a:t>
            </a:r>
          </a:p>
          <a:p>
            <a:endParaRPr lang="en-GB" altLang="en-US" sz="2200" smtClean="0"/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Curative treatment for OG cancer</a:t>
            </a:r>
            <a:endParaRPr lang="en-GB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5605" name="Content Placeholder 1"/>
          <p:cNvSpPr txBox="1">
            <a:spLocks/>
          </p:cNvSpPr>
          <p:nvPr/>
        </p:nvSpPr>
        <p:spPr bwMode="auto">
          <a:xfrm>
            <a:off x="431800" y="4797425"/>
            <a:ext cx="8532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/>
            <a:r>
              <a:rPr lang="en-GB" altLang="en-US" sz="1800"/>
              <a:t>Growth in proportion of SCCs managed curatively, which may reflect increased use of definitive oncology</a:t>
            </a:r>
            <a:endParaRPr lang="en-GB" altLang="en-US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7276" r="61343" b="47287"/>
          <a:stretch>
            <a:fillRect/>
          </a:stretch>
        </p:blipFill>
        <p:spPr bwMode="auto">
          <a:xfrm>
            <a:off x="1054100" y="1674813"/>
            <a:ext cx="683101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179388" y="1196975"/>
            <a:ext cx="8893175" cy="4810125"/>
          </a:xfrm>
        </p:spPr>
        <p:txBody>
          <a:bodyPr/>
          <a:lstStyle/>
          <a:p>
            <a:r>
              <a:rPr lang="en-GB" altLang="en-US" smtClean="0"/>
              <a:t>A total of </a:t>
            </a:r>
            <a:r>
              <a:rPr lang="en-GB" altLang="en-US" b="1" smtClean="0"/>
              <a:t>4,852 curative surgical records </a:t>
            </a:r>
            <a:r>
              <a:rPr lang="en-GB" altLang="en-US" smtClean="0"/>
              <a:t>were submitted</a:t>
            </a:r>
          </a:p>
          <a:p>
            <a:pPr lvl="1"/>
            <a:r>
              <a:rPr lang="en-GB" altLang="en-US" smtClean="0"/>
              <a:t>3,031 Oesophagectomies</a:t>
            </a:r>
          </a:p>
          <a:p>
            <a:pPr lvl="1"/>
            <a:r>
              <a:rPr lang="en-GB" altLang="en-US" smtClean="0"/>
              <a:t>1,632 Gastrectomies</a:t>
            </a:r>
          </a:p>
          <a:p>
            <a:endParaRPr lang="en-GB" altLang="en-US" smtClean="0"/>
          </a:p>
          <a:p>
            <a:r>
              <a:rPr lang="en-GB" altLang="en-US" smtClean="0"/>
              <a:t>Rate of open-shut procedures: 3.9% in 2012-15; 5.0% in 2007-09</a:t>
            </a:r>
          </a:p>
          <a:p>
            <a:r>
              <a:rPr lang="en-GB" altLang="en-US" smtClean="0"/>
              <a:t>Minimally invasive (MI) oesophagectomy: 38.9% full-MI or Hybrid in 2012-15; 30.0% in 2007-09</a:t>
            </a:r>
            <a:endParaRPr lang="en-GB" altLang="en-US" sz="2200" smtClean="0"/>
          </a:p>
          <a:p>
            <a:pPr lvl="1"/>
            <a:endParaRPr lang="en-GB" altLang="en-US" smtClean="0"/>
          </a:p>
          <a:p>
            <a:pPr lvl="1"/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Curative surgery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23850" y="3213100"/>
            <a:ext cx="8229600" cy="2592388"/>
          </a:xfrm>
        </p:spPr>
        <p:txBody>
          <a:bodyPr/>
          <a:lstStyle/>
          <a:p>
            <a:endParaRPr lang="en-GB" altLang="en-US" smtClean="0"/>
          </a:p>
          <a:p>
            <a:r>
              <a:rPr lang="en-GB" altLang="en-US" smtClean="0"/>
              <a:t>Fall in both 30 and 90 day postoperative mortality for curative oesophagectomy and gastrectomy </a:t>
            </a:r>
          </a:p>
          <a:p>
            <a:r>
              <a:rPr lang="en-GB" altLang="en-US" smtClean="0"/>
              <a:t>Overall complication rates remain high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Surgical Outcomes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188" y="1484313"/>
          <a:ext cx="7921625" cy="1709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445"/>
                <a:gridCol w="1440295"/>
                <a:gridCol w="1440295"/>
                <a:gridCol w="1440295"/>
                <a:gridCol w="1440295"/>
              </a:tblGrid>
              <a:tr h="572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Oesophagectomy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Gastrectomy (%)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2007-09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2012-15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2007-09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2012-15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30-Day mortality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3.8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1.6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4.5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7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90-Day mortality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5.7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3.2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6.9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</a:rPr>
              <a:t>This slide set is designed to 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Summarise the findings from the 2016 Annual Report for presentation at local MDT meetings</a:t>
            </a:r>
          </a:p>
          <a:p>
            <a:pPr lvl="1"/>
            <a:r>
              <a:rPr lang="en-GB" altLang="en-US" smtClean="0">
                <a:solidFill>
                  <a:srgbClr val="FF0000"/>
                </a:solidFill>
              </a:rPr>
              <a:t>Help you to review your local trust practice against other Trusts in your geographical region and against National figures where appropriate. </a:t>
            </a:r>
          </a:p>
          <a:p>
            <a:r>
              <a:rPr lang="en-GB" altLang="en-US" smtClean="0">
                <a:solidFill>
                  <a:srgbClr val="FF0000"/>
                </a:solidFill>
              </a:rPr>
              <a:t>We have designed the slides so that you can enter your data from the Annexes of the 2016 Annual Report in the appropriate space.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Surgical Outcomes</a:t>
            </a:r>
            <a:endParaRPr lang="en-GB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684213" y="1196975"/>
          <a:ext cx="7343776" cy="219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910"/>
                <a:gridCol w="2195933"/>
                <a:gridCol w="2195933"/>
              </a:tblGrid>
              <a:tr h="36591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National</a:t>
                      </a:r>
                      <a:endParaRPr lang="en-GB" sz="1800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Local Trust</a:t>
                      </a:r>
                      <a:endParaRPr lang="en-GB" sz="1800" dirty="0"/>
                    </a:p>
                  </a:txBody>
                  <a:tcPr marL="91427" marR="91427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Curative surgery volume</a:t>
                      </a:r>
                      <a:endParaRPr lang="en-GB" sz="1800" b="1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4,852</a:t>
                      </a:r>
                      <a:endParaRPr lang="en-GB" sz="1800" b="1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Mortality rate</a:t>
                      </a:r>
                      <a:endParaRPr lang="en-GB" sz="1800" b="1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30-day</a:t>
                      </a:r>
                      <a:r>
                        <a:rPr lang="en-GB" sz="1800" baseline="0" dirty="0" smtClean="0"/>
                        <a:t> </a:t>
                      </a:r>
                      <a:endParaRPr lang="en-GB" sz="1800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2.0%</a:t>
                      </a:r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90-day</a:t>
                      </a:r>
                      <a:endParaRPr lang="en-GB" sz="1800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3.9%</a:t>
                      </a:r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40" marB="45740"/>
                </a:tc>
              </a:tr>
              <a:tr h="36591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Length of stay (median)</a:t>
                      </a:r>
                      <a:endParaRPr lang="en-GB" sz="1800" b="1" dirty="0"/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12 days</a:t>
                      </a:r>
                    </a:p>
                  </a:txBody>
                  <a:tcPr marL="91427" marR="91427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40" marB="45740"/>
                </a:tc>
              </a:tr>
            </a:tbl>
          </a:graphicData>
        </a:graphic>
      </p:graphicFrame>
      <p:pic>
        <p:nvPicPr>
          <p:cNvPr id="3075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23334" r="31944" b="40372"/>
          <a:stretch>
            <a:fillRect/>
          </a:stretch>
        </p:blipFill>
        <p:spPr bwMode="auto">
          <a:xfrm>
            <a:off x="34925" y="3573463"/>
            <a:ext cx="4430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61848" r="32085" b="4567"/>
          <a:stretch>
            <a:fillRect/>
          </a:stretch>
        </p:blipFill>
        <p:spPr bwMode="auto">
          <a:xfrm>
            <a:off x="4499421" y="3716338"/>
            <a:ext cx="45370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36046" y="620688"/>
            <a:ext cx="3600450" cy="1754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Complete this slide using data from Annex 10 of 2016 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NB Trusts who submitted data on less than 10 curative surgical cases are not included in this Annex.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Quality of surgery</a:t>
            </a:r>
            <a:endParaRPr lang="en-GB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61848"/>
              </p:ext>
            </p:extLst>
          </p:nvPr>
        </p:nvGraphicFramePr>
        <p:xfrm>
          <a:off x="684213" y="1196975"/>
          <a:ext cx="7343775" cy="429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809"/>
                <a:gridCol w="1619983"/>
                <a:gridCol w="1619983"/>
              </a:tblGrid>
              <a:tr h="3657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National</a:t>
                      </a:r>
                      <a:endParaRPr lang="en-GB" sz="18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Local Trust</a:t>
                      </a:r>
                      <a:endParaRPr lang="en-GB" sz="1800" dirty="0"/>
                    </a:p>
                  </a:txBody>
                  <a:tcPr marL="91427" marR="91427" marT="45715" marB="45715"/>
                </a:tc>
              </a:tr>
              <a:tr h="64003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% adequate lymph nodes examined (≥15)</a:t>
                      </a:r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82.1%</a:t>
                      </a:r>
                    </a:p>
                    <a:p>
                      <a:pPr algn="ctr"/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b="1" dirty="0" err="1" smtClean="0"/>
                        <a:t>Oesophagectomy</a:t>
                      </a:r>
                      <a:endParaRPr lang="en-GB" sz="1800" b="1" dirty="0" smtClean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   Number performed</a:t>
                      </a:r>
                      <a:endParaRPr lang="en-GB" sz="18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3031</a:t>
                      </a:r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   Positive longitudinal</a:t>
                      </a:r>
                      <a:r>
                        <a:rPr lang="en-GB" sz="1800" baseline="0" dirty="0" smtClean="0"/>
                        <a:t> margin</a:t>
                      </a:r>
                      <a:endParaRPr lang="en-GB" sz="18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4.2%</a:t>
                      </a:r>
                    </a:p>
                  </a:txBody>
                  <a:tcPr marL="91427" marR="9142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   </a:t>
                      </a:r>
                      <a:r>
                        <a:rPr lang="en-GB" sz="1800" dirty="0" smtClean="0"/>
                        <a:t>Positive c</a:t>
                      </a:r>
                      <a:r>
                        <a:rPr lang="en-GB" sz="1800" b="0" dirty="0" smtClean="0"/>
                        <a:t>ircumferential</a:t>
                      </a:r>
                      <a:r>
                        <a:rPr lang="en-GB" sz="1800" b="0" baseline="0" dirty="0" smtClean="0"/>
                        <a:t> margin</a:t>
                      </a:r>
                      <a:endParaRPr lang="en-GB" sz="1800" b="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27.9%</a:t>
                      </a:r>
                    </a:p>
                  </a:txBody>
                  <a:tcPr marL="91427" marR="9142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Gastrectomy</a:t>
                      </a:r>
                      <a:endParaRPr lang="en-GB" sz="1800" b="1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   Number performed</a:t>
                      </a:r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706</a:t>
                      </a:r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  <a:tr h="36573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   Positive longitudinal</a:t>
                      </a:r>
                      <a:r>
                        <a:rPr lang="en-GB" sz="1800" baseline="0" dirty="0" smtClean="0"/>
                        <a:t> margin</a:t>
                      </a:r>
                      <a:endParaRPr lang="en-GB" sz="1800" dirty="0"/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8.6%</a:t>
                      </a:r>
                    </a:p>
                  </a:txBody>
                  <a:tcPr marL="91427" marR="914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15" marB="45715"/>
                </a:tc>
              </a:tr>
            </a:tbl>
          </a:graphicData>
        </a:graphic>
      </p:graphicFrame>
      <p:sp>
        <p:nvSpPr>
          <p:cNvPr id="32821" name="TextBox 3"/>
          <p:cNvSpPr txBox="1">
            <a:spLocks noChangeArrowheads="1"/>
          </p:cNvSpPr>
          <p:nvPr/>
        </p:nvSpPr>
        <p:spPr bwMode="auto">
          <a:xfrm>
            <a:off x="6156176" y="908720"/>
            <a:ext cx="2987824" cy="2031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Complete this slide using data from Annex 10 of 2016 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charset="0"/>
              </a:rPr>
              <a:t>NB Trusts who submitted data on less than 10 curative surgical cases are not included in this Annex.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thirds of patients managed palliatively</a:t>
            </a:r>
          </a:p>
          <a:p>
            <a:r>
              <a:rPr lang="en-US" altLang="en-US" smtClean="0"/>
              <a:t>Choice of palliative modality</a:t>
            </a:r>
          </a:p>
          <a:p>
            <a:pPr lvl="1"/>
            <a:r>
              <a:rPr lang="en-US" altLang="en-US" smtClean="0"/>
              <a:t>Palliative oncology most common, used in 49%</a:t>
            </a:r>
          </a:p>
          <a:p>
            <a:pPr lvl="2"/>
            <a:r>
              <a:rPr lang="en-US" altLang="en-US" sz="1800" smtClean="0"/>
              <a:t>Lower among older patients with worse performance status</a:t>
            </a:r>
          </a:p>
          <a:p>
            <a:pPr lvl="1"/>
            <a:r>
              <a:rPr lang="en-US" altLang="en-US" smtClean="0"/>
              <a:t>Choice varied by site of cancer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Palliative Treatment</a:t>
            </a:r>
            <a:r>
              <a:rPr lang="en-US" dirty="0"/>
              <a:t> </a:t>
            </a:r>
            <a:r>
              <a:rPr lang="en-US" dirty="0" smtClean="0"/>
              <a:t>for OG </a:t>
            </a:r>
            <a:r>
              <a:rPr lang="en-US" dirty="0"/>
              <a:t>cancer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56543" r="31805" b="28766"/>
          <a:stretch>
            <a:fillRect/>
          </a:stretch>
        </p:blipFill>
        <p:spPr bwMode="auto">
          <a:xfrm>
            <a:off x="466725" y="3860800"/>
            <a:ext cx="83534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Choice of palliative modality</a:t>
            </a:r>
          </a:p>
          <a:p>
            <a:pPr lvl="1"/>
            <a:r>
              <a:rPr lang="en-US" altLang="en-US" smtClean="0"/>
              <a:t>Varied by geographical region of diagnosis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Palliative Treatment</a:t>
            </a:r>
            <a:r>
              <a:rPr lang="en-US" dirty="0"/>
              <a:t> </a:t>
            </a:r>
            <a:r>
              <a:rPr lang="en-US" dirty="0" smtClean="0"/>
              <a:t>for OG </a:t>
            </a:r>
            <a:r>
              <a:rPr lang="en-US" dirty="0"/>
              <a:t>cancer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29259" r="32500" b="33775"/>
          <a:stretch>
            <a:fillRect/>
          </a:stretch>
        </p:blipFill>
        <p:spPr bwMode="auto">
          <a:xfrm>
            <a:off x="1101725" y="2349500"/>
            <a:ext cx="7378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1728788"/>
          </a:xfrm>
        </p:spPr>
        <p:txBody>
          <a:bodyPr/>
          <a:lstStyle/>
          <a:p>
            <a:r>
              <a:rPr lang="en-GB" altLang="en-US" sz="2200" smtClean="0"/>
              <a:t>English radiotherapy data (RTDS) linked to NOGCA for patients diagnosed from April 2012 to March 2013 </a:t>
            </a:r>
          </a:p>
          <a:p>
            <a:r>
              <a:rPr lang="en-GB" altLang="en-US" sz="2200" smtClean="0"/>
              <a:t>Investigated use of palliative radiotherapy for oesophageal cancer in 1,103 patients with linked data</a:t>
            </a:r>
            <a:endParaRPr lang="en-GB" altLang="en-US" sz="1900" smtClean="0"/>
          </a:p>
          <a:p>
            <a:pPr lvl="1"/>
            <a:endParaRPr lang="en-GB" altLang="en-US" sz="1900" smtClean="0"/>
          </a:p>
          <a:p>
            <a:pPr lvl="1"/>
            <a:endParaRPr lang="en-GB" altLang="en-US" smtClean="0"/>
          </a:p>
          <a:p>
            <a:pPr lvl="1"/>
            <a:endParaRPr lang="en-GB" altLang="en-US" smtClean="0"/>
          </a:p>
          <a:p>
            <a:pPr lvl="1"/>
            <a:endParaRPr lang="en-GB" altLang="en-US" smtClean="0"/>
          </a:p>
          <a:p>
            <a:pPr lvl="1"/>
            <a:endParaRPr lang="en-GB" altLang="en-US" sz="1900" smtClean="0"/>
          </a:p>
          <a:p>
            <a:pPr lvl="1"/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Palliative Oncology</a:t>
            </a:r>
            <a:endParaRPr lang="en-GB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50000" r="55194" b="40370"/>
          <a:stretch>
            <a:fillRect/>
          </a:stretch>
        </p:blipFill>
        <p:spPr bwMode="auto">
          <a:xfrm>
            <a:off x="293688" y="3933825"/>
            <a:ext cx="37655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ontent Placeholder 1"/>
          <p:cNvSpPr txBox="1">
            <a:spLocks/>
          </p:cNvSpPr>
          <p:nvPr/>
        </p:nvSpPr>
        <p:spPr bwMode="auto">
          <a:xfrm>
            <a:off x="3924300" y="3284538"/>
            <a:ext cx="49688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200"/>
              <a:t>Treatment use compared to RCR recommendations</a:t>
            </a:r>
          </a:p>
          <a:p>
            <a:pPr lvl="1"/>
            <a:r>
              <a:rPr lang="en-GB" altLang="en-US" sz="1800"/>
              <a:t>58.1% had recommended regimen</a:t>
            </a:r>
          </a:p>
          <a:p>
            <a:pPr lvl="1"/>
            <a:r>
              <a:rPr lang="en-GB" altLang="en-US" sz="1800"/>
              <a:t>11.3% had other common palliative regimen e.g. single 8Gy fraction.</a:t>
            </a:r>
          </a:p>
          <a:p>
            <a:pPr lvl="1"/>
            <a:r>
              <a:rPr lang="en-GB" altLang="en-US" sz="1800"/>
              <a:t>7.3% treated with curative regimen</a:t>
            </a:r>
            <a:endParaRPr lang="en-GB" altLang="en-US"/>
          </a:p>
          <a:p>
            <a:pPr lvl="1"/>
            <a:endParaRPr lang="en-GB" altLang="en-US"/>
          </a:p>
          <a:p>
            <a:pPr lvl="1"/>
            <a:endParaRPr lang="en-GB" altLang="en-US"/>
          </a:p>
          <a:p>
            <a:pPr lvl="1"/>
            <a:endParaRPr lang="en-GB" altLang="en-US" sz="1900"/>
          </a:p>
          <a:p>
            <a:pPr lvl="1"/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1728788"/>
          </a:xfrm>
        </p:spPr>
        <p:txBody>
          <a:bodyPr/>
          <a:lstStyle/>
          <a:p>
            <a:r>
              <a:rPr lang="en-GB" altLang="en-US" sz="2200" smtClean="0"/>
              <a:t>Analysed survival after diagnosis for patients diagnosed from 1</a:t>
            </a:r>
            <a:r>
              <a:rPr lang="en-GB" altLang="en-US" sz="2200" baseline="30000" smtClean="0"/>
              <a:t>st</a:t>
            </a:r>
            <a:r>
              <a:rPr lang="en-GB" altLang="en-US" sz="2200" smtClean="0"/>
              <a:t> April 2012 to 31</a:t>
            </a:r>
            <a:r>
              <a:rPr lang="en-GB" altLang="en-US" sz="2200" baseline="30000" smtClean="0"/>
              <a:t>st</a:t>
            </a:r>
            <a:r>
              <a:rPr lang="en-GB" altLang="en-US" sz="2200" smtClean="0"/>
              <a:t> March 2015</a:t>
            </a:r>
          </a:p>
          <a:p>
            <a:r>
              <a:rPr lang="en-GB" altLang="en-US" sz="2200" smtClean="0"/>
              <a:t>Survival closely linked to TNM stage at diagnosis for patients managed with curative intent</a:t>
            </a:r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Survival after diagnosis </a:t>
            </a:r>
            <a:endParaRPr lang="en-GB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30637" r="35136" b="41913"/>
          <a:stretch>
            <a:fillRect/>
          </a:stretch>
        </p:blipFill>
        <p:spPr bwMode="auto">
          <a:xfrm>
            <a:off x="34925" y="3589338"/>
            <a:ext cx="502126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4" t="61440" r="35143" b="11111"/>
          <a:stretch>
            <a:fillRect/>
          </a:stretch>
        </p:blipFill>
        <p:spPr bwMode="auto">
          <a:xfrm>
            <a:off x="5148263" y="3589338"/>
            <a:ext cx="39258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3"/>
          <p:cNvSpPr txBox="1">
            <a:spLocks noChangeArrowheads="1"/>
          </p:cNvSpPr>
          <p:nvPr/>
        </p:nvSpPr>
        <p:spPr bwMode="auto">
          <a:xfrm>
            <a:off x="1547813" y="3141663"/>
            <a:ext cx="309721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70C0"/>
                </a:solidFill>
                <a:latin typeface="Arial" charset="0"/>
              </a:rPr>
              <a:t>Oesophageal/GOJ</a:t>
            </a:r>
          </a:p>
        </p:txBody>
      </p:sp>
      <p:sp>
        <p:nvSpPr>
          <p:cNvPr id="38919" name="TextBox 3"/>
          <p:cNvSpPr txBox="1">
            <a:spLocks noChangeArrowheads="1"/>
          </p:cNvSpPr>
          <p:nvPr/>
        </p:nvSpPr>
        <p:spPr bwMode="auto">
          <a:xfrm>
            <a:off x="5651500" y="3141663"/>
            <a:ext cx="3097213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0070C0"/>
                </a:solidFill>
                <a:latin typeface="Arial" charset="0"/>
              </a:rPr>
              <a:t>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1728788"/>
          </a:xfrm>
        </p:spPr>
        <p:txBody>
          <a:bodyPr/>
          <a:lstStyle/>
          <a:p>
            <a:r>
              <a:rPr lang="en-GB" altLang="en-US" sz="2200" smtClean="0"/>
              <a:t>1-year survival after curative surgery by NHS Trust / Health Board</a:t>
            </a:r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Survival after diagnosis </a:t>
            </a:r>
            <a:endParaRPr lang="en-GB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753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Key findings for OG Cancer</a:t>
            </a:r>
            <a:endParaRPr lang="en-GB" altLang="en-US" sz="400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en-GB" altLang="en-US" sz="2200" smtClean="0"/>
              <a:t>Proportion of patients diagnosed after emergency admission has fallen, but still 13.7%</a:t>
            </a:r>
          </a:p>
          <a:p>
            <a:r>
              <a:rPr lang="en-GB" altLang="en-US" sz="2200" smtClean="0"/>
              <a:t>Reported use of staging investigations has fallen, with significant variation across trusts</a:t>
            </a:r>
          </a:p>
          <a:p>
            <a:r>
              <a:rPr lang="en-GB" altLang="en-US" sz="2200" smtClean="0"/>
              <a:t>Increase in proportion managed with curative intent, mostly among o</a:t>
            </a:r>
            <a:r>
              <a:rPr lang="en-GB" altLang="en-US" smtClean="0"/>
              <a:t>esophageal SCCs</a:t>
            </a:r>
          </a:p>
          <a:p>
            <a:r>
              <a:rPr lang="en-GB" altLang="en-US" sz="2200" b="1" smtClean="0"/>
              <a:t>Recommendations</a:t>
            </a:r>
          </a:p>
          <a:p>
            <a:pPr lvl="1"/>
            <a:r>
              <a:rPr lang="en-GB" altLang="en-US" smtClean="0"/>
              <a:t>MDTs should monitor routes of referral and investigate if levels of diagnosis after emergency admission are high</a:t>
            </a:r>
          </a:p>
          <a:p>
            <a:pPr lvl="1"/>
            <a:r>
              <a:rPr lang="en-GB" altLang="en-US" smtClean="0"/>
              <a:t>Hospitals need to ensure data on staging investigations is being captured at MDTs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Key findings for OG Cancer</a:t>
            </a:r>
            <a:endParaRPr lang="en-GB" altLang="en-US" sz="400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en-GB" altLang="en-US" smtClean="0"/>
              <a:t>Outcomes after curative surgery steadily improving</a:t>
            </a:r>
          </a:p>
          <a:p>
            <a:pPr lvl="1"/>
            <a:r>
              <a:rPr lang="en-GB" altLang="en-US" smtClean="0"/>
              <a:t>COP next year plan to report on quality of surgery too. </a:t>
            </a:r>
          </a:p>
          <a:p>
            <a:r>
              <a:rPr lang="en-GB" altLang="en-US" smtClean="0"/>
              <a:t>Varied compliance with recommended palliative radiotherapy regimens for oesophageal cancer</a:t>
            </a:r>
          </a:p>
          <a:p>
            <a:r>
              <a:rPr lang="en-GB" altLang="en-US" b="1" smtClean="0"/>
              <a:t>Recommendations</a:t>
            </a:r>
          </a:p>
          <a:p>
            <a:pPr lvl="1"/>
            <a:r>
              <a:rPr lang="en-GB" altLang="en-US" smtClean="0"/>
              <a:t>Cancer centres should monitor number of lymph nodes resected and rates of positive resection margins</a:t>
            </a:r>
          </a:p>
          <a:p>
            <a:pPr lvl="1"/>
            <a:r>
              <a:rPr lang="en-GB" altLang="en-US" smtClean="0"/>
              <a:t>NHS trusts / Health Boards evaluate palliative radiotherapy regimens when new guidance comes out from the RCR.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For any queries please contact:</a:t>
            </a:r>
          </a:p>
          <a:p>
            <a:pPr marL="392113" lvl="1" indent="0">
              <a:buFont typeface="Verdana" pitchFamily="34" charset="0"/>
              <a:buNone/>
            </a:pPr>
            <a:r>
              <a:rPr lang="en-GB" altLang="en-US" smtClean="0"/>
              <a:t>	</a:t>
            </a:r>
          </a:p>
          <a:p>
            <a:pPr marL="392113" lvl="1" indent="0">
              <a:buFont typeface="Verdana" pitchFamily="34" charset="0"/>
              <a:buNone/>
            </a:pPr>
            <a:r>
              <a:rPr lang="en-GB" altLang="en-US" smtClean="0"/>
              <a:t>	OG Cancer (NHS Digital)</a:t>
            </a:r>
          </a:p>
          <a:p>
            <a:pPr marL="392113" lvl="1" indent="0">
              <a:buFont typeface="Verdana" pitchFamily="34" charset="0"/>
              <a:buNone/>
            </a:pPr>
            <a:r>
              <a:rPr lang="en-GB" altLang="en-US" smtClean="0"/>
              <a:t>	</a:t>
            </a:r>
            <a:r>
              <a:rPr lang="en-US" altLang="en-US" smtClean="0"/>
              <a:t>E-Mail: </a:t>
            </a:r>
            <a:r>
              <a:rPr lang="fr-FR" altLang="en-US" u="sng" smtClean="0"/>
              <a:t>ogcancer@nhs.net</a:t>
            </a:r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1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Since April 2012, the NOGCA has been collecting data on patients with HGD of the oesophagus</a:t>
            </a:r>
          </a:p>
          <a:p>
            <a:pPr>
              <a:defRPr/>
            </a:pPr>
            <a:r>
              <a:rPr lang="en-GB" altLang="en-US" dirty="0" smtClean="0"/>
              <a:t>The audit aims to monitor current practice against national guidelines</a:t>
            </a:r>
          </a:p>
          <a:p>
            <a:pPr>
              <a:defRPr/>
            </a:pPr>
            <a:r>
              <a:rPr lang="en-GB" altLang="en-US" dirty="0" smtClean="0"/>
              <a:t>The key BSG recommendations are:</a:t>
            </a:r>
          </a:p>
          <a:p>
            <a:pPr lvl="1">
              <a:defRPr/>
            </a:pPr>
            <a:r>
              <a:rPr lang="en-GB" altLang="en-US" dirty="0" smtClean="0"/>
              <a:t>Diagnosis should be confirmed by a second GI pathologist</a:t>
            </a:r>
          </a:p>
          <a:p>
            <a:pPr lvl="1">
              <a:defRPr/>
            </a:pPr>
            <a:r>
              <a:rPr lang="en-GB" altLang="en-US" dirty="0" smtClean="0"/>
              <a:t>Patients should be discussed at a specialist MDT</a:t>
            </a:r>
          </a:p>
          <a:p>
            <a:pPr lvl="1">
              <a:defRPr/>
            </a:pPr>
            <a:r>
              <a:rPr lang="en-GB" altLang="en-US" dirty="0" smtClean="0"/>
              <a:t>Endoscopic treatment is preferred over surgery or surveillance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GB" altLang="en-US" sz="1800" dirty="0" smtClean="0"/>
              <a:t>EMRs should be performed in high volume centres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High Grade Dysplasia (HGD) of the Oesophagus</a:t>
            </a:r>
            <a:endParaRPr lang="en-GB" dirty="0"/>
          </a:p>
        </p:txBody>
      </p:sp>
      <p:sp>
        <p:nvSpPr>
          <p:cNvPr id="8196" name="Content Placeholder 1"/>
          <p:cNvSpPr txBox="1">
            <a:spLocks/>
          </p:cNvSpPr>
          <p:nvPr/>
        </p:nvSpPr>
        <p:spPr bwMode="auto">
          <a:xfrm>
            <a:off x="446088" y="5661025"/>
            <a:ext cx="8229600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rgbClr val="00B0F0"/>
                </a:solidFill>
                <a:latin typeface="Arial" charset="0"/>
              </a:rPr>
              <a:t>Fitzgerald RC et al. British Society of Gastroenterology guidelines on the diagnosis and management of Barrett's oesophagus. Gut. 2014;63(1):7-42.  </a:t>
            </a:r>
          </a:p>
          <a:p>
            <a:pPr lvl="1">
              <a:spcBef>
                <a:spcPts val="1000"/>
              </a:spcBef>
              <a:buSzPct val="68000"/>
              <a:buFont typeface="Wingdings 3" pitchFamily="18" charset="2"/>
              <a:buChar char=""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939800"/>
          </a:xfrm>
        </p:spPr>
        <p:txBody>
          <a:bodyPr/>
          <a:lstStyle/>
          <a:p>
            <a:r>
              <a:rPr lang="en-GB" altLang="en-US" smtClean="0"/>
              <a:t>1331 cases of HGD submitted to NOGCA over 3 years between 1</a:t>
            </a:r>
            <a:r>
              <a:rPr lang="en-GB" altLang="en-US" baseline="30000" smtClean="0"/>
              <a:t>st</a:t>
            </a:r>
            <a:r>
              <a:rPr lang="en-GB" altLang="en-US" smtClean="0"/>
              <a:t> April 2012 and 31</a:t>
            </a:r>
            <a:r>
              <a:rPr lang="en-GB" altLang="en-US" baseline="30000" smtClean="0"/>
              <a:t>st</a:t>
            </a:r>
            <a:r>
              <a:rPr lang="en-GB" altLang="en-US" smtClean="0"/>
              <a:t> March 2015</a:t>
            </a:r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National figures for HGD</a:t>
            </a: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5301" r="60695" b="57489"/>
          <a:stretch>
            <a:fillRect/>
          </a:stretch>
        </p:blipFill>
        <p:spPr bwMode="auto">
          <a:xfrm>
            <a:off x="119063" y="2420938"/>
            <a:ext cx="3444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9746" r="60930" b="34550"/>
          <a:stretch>
            <a:fillRect/>
          </a:stretch>
        </p:blipFill>
        <p:spPr bwMode="auto">
          <a:xfrm>
            <a:off x="3563938" y="2420938"/>
            <a:ext cx="5559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ontent Placeholder 1"/>
          <p:cNvSpPr txBox="1">
            <a:spLocks/>
          </p:cNvSpPr>
          <p:nvPr/>
        </p:nvSpPr>
        <p:spPr bwMode="auto">
          <a:xfrm>
            <a:off x="-85725" y="4221163"/>
            <a:ext cx="36179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000"/>
              <a:t>Fall in cases reported to the NOGCA in 2014-15</a:t>
            </a:r>
          </a:p>
          <a:p>
            <a:r>
              <a:rPr lang="en-GB" altLang="en-US" sz="2000"/>
              <a:t>Some Strategic Clinical Networks may be under 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62950" cy="4525962"/>
          </a:xfrm>
        </p:spPr>
        <p:txBody>
          <a:bodyPr/>
          <a:lstStyle/>
          <a:p>
            <a:r>
              <a:rPr lang="en-GB" altLang="en-US" smtClean="0"/>
              <a:t>Over the 3-year period:</a:t>
            </a:r>
          </a:p>
          <a:p>
            <a:pPr lvl="1"/>
            <a:r>
              <a:rPr lang="en-GB" altLang="en-US" smtClean="0"/>
              <a:t>Source of referral: </a:t>
            </a:r>
          </a:p>
          <a:p>
            <a:pPr lvl="2"/>
            <a:r>
              <a:rPr lang="en-GB" altLang="en-US" sz="2000" smtClean="0"/>
              <a:t>53.1% Symptomatic</a:t>
            </a:r>
          </a:p>
          <a:p>
            <a:pPr lvl="2"/>
            <a:r>
              <a:rPr lang="en-GB" altLang="en-US" sz="2000" smtClean="0"/>
              <a:t>46.9% Barrett’s surveillance</a:t>
            </a:r>
          </a:p>
          <a:p>
            <a:endParaRPr lang="en-GB" altLang="en-US" sz="2000" smtClean="0"/>
          </a:p>
          <a:p>
            <a:pPr lvl="1"/>
            <a:r>
              <a:rPr lang="en-GB" altLang="en-US" smtClean="0"/>
              <a:t>78.0% cases had 2</a:t>
            </a:r>
            <a:r>
              <a:rPr lang="en-GB" altLang="en-US" baseline="30000" smtClean="0"/>
              <a:t>nd</a:t>
            </a:r>
            <a:r>
              <a:rPr lang="en-GB" altLang="en-US" smtClean="0"/>
              <a:t> pathologist confirm diagnosis</a:t>
            </a:r>
          </a:p>
          <a:p>
            <a:pPr lvl="1"/>
            <a:r>
              <a:rPr lang="en-GB" altLang="en-US" smtClean="0"/>
              <a:t>87.4% cases discussed at specialist MDT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National figures for HGD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737100"/>
          </a:xfrm>
        </p:spPr>
        <p:txBody>
          <a:bodyPr/>
          <a:lstStyle/>
          <a:p>
            <a:r>
              <a:rPr lang="en-GB" altLang="en-US" smtClean="0"/>
              <a:t>BSG recommend management of HGD limited to Trusts treating 15 or more cases each year</a:t>
            </a:r>
            <a:endParaRPr lang="en-GB" altLang="en-US" sz="2000" smtClean="0"/>
          </a:p>
          <a:p>
            <a:r>
              <a:rPr lang="en-GB" altLang="en-US" smtClean="0"/>
              <a:t>No. of HGD cases treated was low at many hospitals over 3 years</a:t>
            </a:r>
          </a:p>
          <a:p>
            <a:pPr lvl="1"/>
            <a:r>
              <a:rPr lang="en-GB" altLang="en-US" smtClean="0"/>
              <a:t>Majority treated &lt;15 cases; Only 6 treated ≥45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National figures for HGD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19672" y="3501008"/>
          <a:ext cx="5112568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737100"/>
          </a:xfrm>
        </p:spPr>
        <p:txBody>
          <a:bodyPr/>
          <a:lstStyle/>
          <a:p>
            <a:r>
              <a:rPr lang="en-GB" altLang="en-US" smtClean="0"/>
              <a:t>BSG recommend endoscopic treatment of HGD in preference over surgery or surveillance</a:t>
            </a:r>
          </a:p>
          <a:p>
            <a:r>
              <a:rPr lang="en-GB" altLang="en-US" smtClean="0"/>
              <a:t>Over 3-years, planned modality was:</a:t>
            </a:r>
          </a:p>
          <a:p>
            <a:pPr lvl="1"/>
            <a:r>
              <a:rPr lang="en-GB" altLang="en-US" sz="1800" smtClean="0"/>
              <a:t>65.7% Endoscopic; 5.4% Surgery; 28.9% Surveillance</a:t>
            </a:r>
          </a:p>
          <a:p>
            <a:pPr lvl="1"/>
            <a:r>
              <a:rPr lang="en-GB" altLang="en-US" sz="1800" smtClean="0"/>
              <a:t>Choice varied significantly by Strategic Clinical Network</a:t>
            </a:r>
          </a:p>
          <a:p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Treatment plan for HGD</a:t>
            </a:r>
            <a:endParaRPr lang="en-GB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9157" r="61391" b="38649"/>
          <a:stretch>
            <a:fillRect/>
          </a:stretch>
        </p:blipFill>
        <p:spPr bwMode="auto">
          <a:xfrm>
            <a:off x="2916238" y="3100388"/>
            <a:ext cx="56165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Proportion managed by surveillance associated with</a:t>
            </a:r>
          </a:p>
          <a:p>
            <a:pPr lvl="1">
              <a:defRPr/>
            </a:pPr>
            <a:r>
              <a:rPr lang="en-US" altLang="en-US" sz="2200" dirty="0" smtClean="0">
                <a:latin typeface="Arial" charset="0"/>
                <a:cs typeface="Arial" charset="0"/>
              </a:rPr>
              <a:t>Patient factors 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Increased age at diagnosis 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History of comorbidities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Short segment of Barrett’s </a:t>
            </a:r>
          </a:p>
          <a:p>
            <a:pPr lvl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200" dirty="0" smtClean="0">
                <a:latin typeface="Arial" charset="0"/>
                <a:cs typeface="Arial" charset="0"/>
              </a:rPr>
              <a:t>Hospital factors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Patients who did not have diagnosis confirmed by second pathologist, (42.3% vs 21.1%, p&lt;0.001)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Patients who did not have their plan discussed at an MDT, (46.9% vs 24.9%, p&lt;0.001)</a:t>
            </a:r>
          </a:p>
          <a:p>
            <a:pPr lvl="2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Hospitals treating less than 15 cases each year (p&lt;0.001)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Treatment plan for HGD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Local HGD Data submissions</a:t>
            </a:r>
            <a:endParaRPr lang="en-GB" dirty="0"/>
          </a:p>
        </p:txBody>
      </p:sp>
      <p:sp>
        <p:nvSpPr>
          <p:cNvPr id="13339" name="Content Placeholder 1"/>
          <p:cNvSpPr txBox="1">
            <a:spLocks/>
          </p:cNvSpPr>
          <p:nvPr/>
        </p:nvSpPr>
        <p:spPr bwMode="auto">
          <a:xfrm>
            <a:off x="457200" y="908050"/>
            <a:ext cx="82296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 eaLnBrk="0" hangingPunct="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latin typeface="Arial" charset="0"/>
              </a:rPr>
              <a:t>Local</a:t>
            </a:r>
            <a:r>
              <a:rPr lang="en-GB" alt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en-US" dirty="0" smtClean="0">
                <a:latin typeface="Arial" charset="0"/>
              </a:rPr>
              <a:t>cases of HGD submitted to NOGCA between 1</a:t>
            </a:r>
            <a:r>
              <a:rPr lang="en-GB" altLang="en-US" baseline="30000" dirty="0" smtClean="0">
                <a:latin typeface="Arial" charset="0"/>
              </a:rPr>
              <a:t>st</a:t>
            </a:r>
            <a:r>
              <a:rPr lang="en-GB" altLang="en-US" dirty="0" smtClean="0">
                <a:latin typeface="Arial" charset="0"/>
              </a:rPr>
              <a:t> April 2012 and 31</a:t>
            </a:r>
            <a:r>
              <a:rPr lang="en-GB" altLang="en-US" baseline="30000" dirty="0" smtClean="0">
                <a:latin typeface="Arial" charset="0"/>
              </a:rPr>
              <a:t>st</a:t>
            </a:r>
            <a:r>
              <a:rPr lang="en-GB" altLang="en-US" dirty="0" smtClean="0">
                <a:latin typeface="Arial" charset="0"/>
              </a:rPr>
              <a:t> March 2015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altLang="en-US" dirty="0" smtClean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33463" y="1811338"/>
          <a:ext cx="6096000" cy="14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  <a:gridCol w="4272136"/>
              </a:tblGrid>
              <a:tr h="350441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Local Trust cases submitted</a:t>
                      </a:r>
                      <a:endParaRPr lang="en-GB" sz="1700" dirty="0"/>
                    </a:p>
                  </a:txBody>
                  <a:tcPr marT="45696" marB="45696"/>
                </a:tc>
              </a:tr>
              <a:tr h="350441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2012-13</a:t>
                      </a:r>
                      <a:endParaRPr lang="en-GB" sz="17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dirty="0">
                        <a:solidFill>
                          <a:srgbClr val="FF0000"/>
                        </a:solidFill>
                      </a:endParaRPr>
                    </a:p>
                  </a:txBody>
                  <a:tcPr marT="45696" marB="45696"/>
                </a:tc>
              </a:tr>
              <a:tr h="350441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2013-14</a:t>
                      </a:r>
                      <a:endParaRPr lang="en-GB" sz="17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dirty="0">
                        <a:solidFill>
                          <a:srgbClr val="FF0000"/>
                        </a:solidFill>
                      </a:endParaRPr>
                    </a:p>
                  </a:txBody>
                  <a:tcPr marT="45696" marB="45696"/>
                </a:tc>
              </a:tr>
              <a:tr h="350441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2014-15</a:t>
                      </a:r>
                      <a:endParaRPr lang="en-GB" sz="17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dirty="0">
                        <a:solidFill>
                          <a:srgbClr val="FF0000"/>
                        </a:solidFill>
                      </a:endParaRPr>
                    </a:p>
                  </a:txBody>
                  <a:tcPr marT="45696" marB="45696"/>
                </a:tc>
              </a:tr>
            </a:tbl>
          </a:graphicData>
        </a:graphic>
      </p:graphicFrame>
      <p:sp>
        <p:nvSpPr>
          <p:cNvPr id="14357" name="TextBox 1"/>
          <p:cNvSpPr txBox="1">
            <a:spLocks noChangeArrowheads="1"/>
          </p:cNvSpPr>
          <p:nvPr/>
        </p:nvSpPr>
        <p:spPr bwMode="auto">
          <a:xfrm>
            <a:off x="6167438" y="1412875"/>
            <a:ext cx="2952750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charset="0"/>
              </a:rPr>
              <a:t>Insert information from Annex 5 about number of cases of HGD diagnosed at your trust each year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46088" y="3497263"/>
            <a:ext cx="82296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20713" indent="-228600" eaLnBrk="0" hangingPunct="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latin typeface="Arial" charset="0"/>
              </a:rPr>
              <a:t>Quality of data submitted to audit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GB" altLang="en-US" dirty="0" smtClean="0">
              <a:latin typeface="Arial" charset="0"/>
            </a:endParaRPr>
          </a:p>
        </p:txBody>
      </p:sp>
      <p:graphicFrame>
        <p:nvGraphicFramePr>
          <p:cNvPr id="10" name="Content Placeholder 1"/>
          <p:cNvGraphicFramePr>
            <a:graphicFrameLocks noGrp="1"/>
          </p:cNvGraphicFramePr>
          <p:nvPr>
            <p:ph idx="1"/>
          </p:nvPr>
        </p:nvGraphicFramePr>
        <p:xfrm>
          <a:off x="900113" y="4141788"/>
          <a:ext cx="7920037" cy="223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431"/>
                <a:gridCol w="4188119"/>
                <a:gridCol w="1613487"/>
              </a:tblGrid>
              <a:tr h="36020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Variable type</a:t>
                      </a:r>
                      <a:endParaRPr lang="en-GB" sz="170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Variable Name</a:t>
                      </a:r>
                      <a:endParaRPr lang="en-GB" sz="170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Local  figures</a:t>
                      </a:r>
                      <a:endParaRPr lang="en-GB" sz="1700" dirty="0"/>
                    </a:p>
                  </a:txBody>
                  <a:tcPr marL="91445" marR="91445" marT="45747" marB="45747"/>
                </a:tc>
              </a:tr>
              <a:tr h="366921">
                <a:tc rowSpan="2">
                  <a:txBody>
                    <a:bodyPr/>
                    <a:lstStyle/>
                    <a:p>
                      <a:r>
                        <a:rPr lang="en-GB" sz="1700" b="0" dirty="0" smtClean="0"/>
                        <a:t>Mandatory</a:t>
                      </a:r>
                      <a:r>
                        <a:rPr lang="en-GB" sz="1700" b="0" baseline="0" dirty="0" smtClean="0"/>
                        <a:t> </a:t>
                      </a:r>
                    </a:p>
                    <a:p>
                      <a:r>
                        <a:rPr lang="en-GB" sz="1700" b="0" baseline="0" dirty="0" smtClean="0"/>
                        <a:t>(% with ‘not known’ or ‘NA’ recorded</a:t>
                      </a:r>
                      <a:endParaRPr lang="en-GB" sz="1700" b="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Source of referral (%)</a:t>
                      </a:r>
                      <a:endParaRPr lang="en-GB" sz="1700" b="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47" marB="45747"/>
                </a:tc>
              </a:tr>
              <a:tr h="761355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Diagnosis confirmed by a second pathologist</a:t>
                      </a:r>
                      <a:endParaRPr lang="en-GB" sz="170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</a:p>
                  </a:txBody>
                  <a:tcPr marL="91445" marR="91445" marT="45747" marB="45747"/>
                </a:tc>
              </a:tr>
              <a:tr h="384565">
                <a:tc rowSpan="2">
                  <a:txBody>
                    <a:bodyPr/>
                    <a:lstStyle/>
                    <a:p>
                      <a:r>
                        <a:rPr lang="en-GB" sz="1700" b="0" dirty="0" smtClean="0"/>
                        <a:t>Non-Mandatory </a:t>
                      </a:r>
                    </a:p>
                    <a:p>
                      <a:r>
                        <a:rPr lang="en-GB" sz="1700" b="0" dirty="0" smtClean="0"/>
                        <a:t>(% complete)</a:t>
                      </a:r>
                      <a:endParaRPr lang="en-GB" sz="1700" b="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Length of circumferential Barrett’s</a:t>
                      </a:r>
                      <a:endParaRPr lang="en-GB" sz="170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47" marB="45747"/>
                </a:tc>
              </a:tr>
              <a:tr h="366921">
                <a:tc vMerge="1"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n-GB" sz="1700" b="0" dirty="0" smtClean="0"/>
                        <a:t>Treatment agreed at MDT</a:t>
                      </a:r>
                      <a:endParaRPr lang="en-GB" sz="1700" b="0" dirty="0"/>
                    </a:p>
                  </a:txBody>
                  <a:tcPr marL="91445" marR="91445" marT="45747" marB="45747"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rgbClr val="FF0000"/>
                          </a:solidFill>
                        </a:rPr>
                        <a:t>xxx</a:t>
                      </a:r>
                      <a:endParaRPr lang="en-GB" sz="17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47" marB="45747"/>
                </a:tc>
              </a:tr>
            </a:tbl>
          </a:graphicData>
        </a:graphic>
      </p:graphicFrame>
      <p:sp>
        <p:nvSpPr>
          <p:cNvPr id="14383" name="TextBox 5"/>
          <p:cNvSpPr txBox="1">
            <a:spLocks noChangeArrowheads="1"/>
          </p:cNvSpPr>
          <p:nvPr/>
        </p:nvSpPr>
        <p:spPr bwMode="auto">
          <a:xfrm>
            <a:off x="539750" y="5522913"/>
            <a:ext cx="8280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charset="0"/>
              </a:rPr>
              <a:t>Insert information from Annex 6 showing quality of data submitted by your NHS trust.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charset="0"/>
              </a:rPr>
              <a:t>(Annex is limited to Trusts treating ≥10 cases over 3 years.)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ortOrder xmlns="http://schemas.microsoft.com/sharepoint/v3">2</SortOrder>
    <GeographicalGranularity xmlns="d060a00d-7dd1-4370-aee3-7ea2541979bf" xsi:nil="true"/>
    <GeographicalLevels xmlns="d060a00d-7dd1-4370-aee3-7ea2541979bf" xsi:nil="true"/>
    <AlsoInterestedInLinks xmlns="EC08415E-A315-4408-BC27-A51AC3964F15" xsi:nil="true"/>
    <Topics xmlns="d060a00d-7dd1-4370-aee3-7ea2541979bf" xsi:nil="true"/>
    <AssetPublisher xmlns="EC08415E-A315-4408-BC27-A51AC3964F15">Health and Social Care Information Centre</AssetPublisher>
    <IsPublicationLive xmlns="http://schemas.microsoft.com/sharepoint/v3">true</IsPublicationLive>
    <Subtopics xmlns="d060a00d-7dd1-4370-aee3-7ea2541979bf" xsi:nil="true"/>
    <KeywordText xmlns="d060a00d-7dd1-4370-aee3-7ea2541979bf" xsi:nil="true"/>
    <CommsApproved xmlns="http://schemas.microsoft.com/sharepoint/v3">true</CommsApproved>
    <IsDownloadable xmlns="http://schemas.microsoft.com/sharepoint/v3">false</IsDownloadable>
    <PublicationDate xmlns="http://schemas.microsoft.com/sharepoint/v3">2016-09-27T09:30:00+00:00</PublicationDate>
    <CoverageEndDate xmlns="http://schemas.microsoft.com/sharepoint/v3" xsi:nil="true"/>
    <AssetDescription xmlns="EC08415E-A315-4408-BC27-A51AC3964F15">&lt;div&gt;
&lt;div&gt;This slide set can be used to compare National versus Local figures from the National Oesophago-Gastric Cancer Audit 2016 Annual Report.&lt;/div&gt;&lt;/div&gt;</AssetDescription>
    <IsCatalogue xmlns="http://schemas.microsoft.com/sharepoint/v3">true</IsCatalogue>
    <CoverageBeginningDate xmlns="http://schemas.microsoft.com/sharepoint/v3" xsi:nil="true"/>
    <RelatedLinks xmlns="EC08415E-A315-4408-BC27-A51AC3964F15" xsi:nil="true"/>
    <AssetType xmlns="http://schemas.microsoft.com/sharepoint/v3/fields">832|Audit;</AssetType>
    <AssetRecordId xmlns="571813f5-a0bc-46c9-b194-e5bb5d6c3330">PUB2156122185</AssetRecord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C Publication Document" ma:contentTypeID="0x01010093EC64A4C5D74F74B7FE6AC601325A36000DFFA81A7DE45640BDB679156D0A5B85005399E94A21C7CE4A8DAA3F1632774223" ma:contentTypeVersion="37" ma:contentTypeDescription="Publication Document for IC Inventory" ma:contentTypeScope="" ma:versionID="9711fdf8ab248fc7d3dc227f0ea61d1f">
  <xsd:schema xmlns:xsd="http://www.w3.org/2001/XMLSchema" xmlns:p="http://schemas.microsoft.com/office/2006/metadata/properties" xmlns:ns1="http://schemas.microsoft.com/sharepoint/v3" xmlns:ns2="EC08415E-A315-4408-BC27-A51AC3964F15" xmlns:ns3="571813f5-a0bc-46c9-b194-e5bb5d6c3330" xmlns:ns4="http://schemas.microsoft.com/sharepoint/v3/fields" xmlns:ns5="d060a00d-7dd1-4370-aee3-7ea2541979bf" targetNamespace="http://schemas.microsoft.com/office/2006/metadata/properties" ma:root="true" ma:fieldsID="fe1059bcac9d1343551fd93bdd9223e2" ns1:_="" ns2:_="" ns3:_="" ns4:_="" ns5:_="">
    <xsd:import namespace="http://schemas.microsoft.com/sharepoint/v3"/>
    <xsd:import namespace="EC08415E-A315-4408-BC27-A51AC3964F15"/>
    <xsd:import namespace="571813f5-a0bc-46c9-b194-e5bb5d6c3330"/>
    <xsd:import namespace="http://schemas.microsoft.com/sharepoint/v3/fields"/>
    <xsd:import namespace="d060a00d-7dd1-4370-aee3-7ea2541979bf"/>
    <xsd:element name="properties">
      <xsd:complexType>
        <xsd:sequence>
          <xsd:element name="documentManagement">
            <xsd:complexType>
              <xsd:all>
                <xsd:element ref="ns2:AssetDescription"/>
                <xsd:element ref="ns3:AssetRecordId" minOccurs="0"/>
                <xsd:element ref="ns4:AssetType" minOccurs="0"/>
                <xsd:element ref="ns5:Topics" minOccurs="0"/>
                <xsd:element ref="ns5:Subtopics" minOccurs="0"/>
                <xsd:element ref="ns5:GeographicalGranularity" minOccurs="0"/>
                <xsd:element ref="ns5:GeographicalLevels" minOccurs="0"/>
                <xsd:element ref="ns5:KeywordText" minOccurs="0"/>
                <xsd:element ref="ns2:AssetPublisher" minOccurs="0"/>
                <xsd:element ref="ns1:PublicationDate"/>
                <xsd:element ref="ns1:CoverageBeginningDate" minOccurs="0"/>
                <xsd:element ref="ns1:CoverageEndDate" minOccurs="0"/>
                <xsd:element ref="ns1:IsCatalogue" minOccurs="0"/>
                <xsd:element ref="ns1:IsDownloadable" minOccurs="0"/>
                <xsd:element ref="ns1:CommsApproved" minOccurs="0"/>
                <xsd:element ref="ns2:RelatedLinks" minOccurs="0"/>
                <xsd:element ref="ns2:AlsoInterestedInLinks" minOccurs="0"/>
                <xsd:element ref="ns1:IsPublicationLive" minOccurs="0"/>
                <xsd:element ref="ns1:SortOr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cationDate" ma:index="17" ma:displayName="Publication Date" ma:internalName="PublicationDate">
      <xsd:simpleType>
        <xsd:restriction base="dms:DateTime"/>
      </xsd:simpleType>
    </xsd:element>
    <xsd:element name="CoverageBeginningDate" ma:index="18" nillable="true" ma:displayName="Coverage Beginning Date" ma:format="DateOnly" ma:hidden="true" ma:internalName="CoverageBeginningDate" ma:readOnly="false">
      <xsd:simpleType>
        <xsd:restriction base="dms:DateTime"/>
      </xsd:simpleType>
    </xsd:element>
    <xsd:element name="CoverageEndDate" ma:index="19" nillable="true" ma:displayName="Coverage End Date" ma:format="DateOnly" ma:hidden="true" ma:internalName="CoverageEndDate" ma:readOnly="false">
      <xsd:simpleType>
        <xsd:restriction base="dms:DateTime"/>
      </xsd:simpleType>
    </xsd:element>
    <xsd:element name="IsCatalogue" ma:index="20" nillable="true" ma:displayName="Publish externally?" ma:default="TRUE" ma:description="Tick if 'yes'" ma:hidden="true" ma:internalName="IsCatalogue" ma:readOnly="false">
      <xsd:simpleType>
        <xsd:restriction base="dms:Boolean"/>
      </xsd:simpleType>
    </xsd:element>
    <xsd:element name="IsDownloadable" ma:index="21" nillable="true" ma:displayName="Is Downloadable" ma:default="TRUE" ma:hidden="true" ma:internalName="IsDownloadable" ma:readOnly="false">
      <xsd:simpleType>
        <xsd:restriction base="dms:Boolean"/>
      </xsd:simpleType>
    </xsd:element>
    <xsd:element name="CommsApproved" ma:index="22" nillable="true" ma:displayName="Comms Approved?" ma:default="FALSE" ma:description="Tick if 'yes'" ma:hidden="true" ma:internalName="CommsApproved" ma:readOnly="false">
      <xsd:simpleType>
        <xsd:restriction base="dms:Boolean"/>
      </xsd:simpleType>
    </xsd:element>
    <xsd:element name="IsPublicationLive" ma:index="25" nillable="true" ma:displayName="Is Publication Already Live?" ma:default="FALSE" ma:description="Controlled by custom code" ma:hidden="true" ma:internalName="IsPublicationLive" ma:readOnly="false">
      <xsd:simpleType>
        <xsd:restriction base="dms:Boolean"/>
      </xsd:simpleType>
    </xsd:element>
    <xsd:element name="SortOrder" ma:index="26" nillable="true" ma:displayName="Display order" ma:decimals="0" ma:default="0" ma:description="Display order for resources" ma:internalName="SortOrder" ma:percentage="FALSE">
      <xsd:simpleType>
        <xsd:restriction base="dms:Number">
          <xsd:minInclusive value="0"/>
        </xsd:restriction>
      </xsd:simpleType>
    </xsd:element>
  </xsd:schema>
  <xsd:schema xmlns:xsd="http://www.w3.org/2001/XMLSchema" xmlns:dms="http://schemas.microsoft.com/office/2006/documentManagement/types" targetNamespace="EC08415E-A315-4408-BC27-A51AC3964F15" elementFormDefault="qualified">
    <xsd:import namespace="http://schemas.microsoft.com/office/2006/documentManagement/types"/>
    <xsd:element name="AssetDescription" ma:index="5" ma:displayName="Description of this document" ma:internalName="AssetDescription" ma:readOnly="false">
      <xsd:simpleType>
        <xsd:restriction base="dms:Note"/>
      </xsd:simpleType>
    </xsd:element>
    <xsd:element name="AssetPublisher" ma:index="16" nillable="true" ma:displayName="Asset Publisher" ma:default="Health and Social Care Information Centre" ma:hidden="true" ma:internalName="AssetPublisher" ma:readOnly="false">
      <xsd:simpleType>
        <xsd:restriction base="dms:Text">
          <xsd:maxLength value="50"/>
        </xsd:restriction>
      </xsd:simpleType>
    </xsd:element>
    <xsd:element name="RelatedLinks" ma:index="23" nillable="true" ma:displayName="Related Links" ma:hidden="true" ma:internalName="RelatedLinks" ma:readOnly="false">
      <xsd:simpleType>
        <xsd:restriction base="dms:Note"/>
      </xsd:simpleType>
    </xsd:element>
    <xsd:element name="AlsoInterestedInLinks" ma:index="24" nillable="true" ma:displayName="Also interested in" ma:hidden="true" ma:internalName="AlsoInterestedInLinks" ma:readOnly="false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571813f5-a0bc-46c9-b194-e5bb5d6c3330" elementFormDefault="qualified">
    <xsd:import namespace="http://schemas.microsoft.com/office/2006/documentManagement/types"/>
    <xsd:element name="AssetRecordId" ma:index="9" nillable="true" ma:displayName="Asset Record Id" ma:internalName="AssetRecordId" ma:readOnly="tru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AssetType" ma:index="10" nillable="true" ma:displayName="Asset Type" ma:hidden="true" ma:internalName="AssetType" ma:readOnly="false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d060a00d-7dd1-4370-aee3-7ea2541979bf" elementFormDefault="qualified">
    <xsd:import namespace="http://schemas.microsoft.com/office/2006/documentManagement/types"/>
    <xsd:element name="Topics" ma:index="11" nillable="true" ma:displayName="Topics" ma:hidden="true" ma:internalName="Topics" ma:readOnly="false">
      <xsd:simpleType>
        <xsd:restriction base="dms:Note"/>
      </xsd:simpleType>
    </xsd:element>
    <xsd:element name="Subtopics" ma:index="12" nillable="true" ma:displayName="Subtopics" ma:hidden="true" ma:internalName="Subtopics" ma:readOnly="false">
      <xsd:simpleType>
        <xsd:restriction base="dms:Unknown"/>
      </xsd:simpleType>
    </xsd:element>
    <xsd:element name="GeographicalGranularity" ma:index="13" nillable="true" ma:displayName="Geographical Granularity" ma:hidden="true" ma:internalName="GeographicalGranularity" ma:readOnly="false">
      <xsd:simpleType>
        <xsd:restriction base="dms:Note"/>
      </xsd:simpleType>
    </xsd:element>
    <xsd:element name="GeographicalLevels" ma:index="14" nillable="true" ma:displayName="Geographical Coverage" ma:hidden="true" ma:internalName="GeographicalLevels" ma:readOnly="false">
      <xsd:simpleType>
        <xsd:restriction base="dms:Note"/>
      </xsd:simpleType>
    </xsd:element>
    <xsd:element name="KeywordText" ma:index="15" nillable="true" ma:displayName="Keywords" ma:hidden="true" ma:internalName="KeywordTex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2B36CA5-69AE-4D14-9CE1-F73964B4B08E}"/>
</file>

<file path=customXml/itemProps2.xml><?xml version="1.0" encoding="utf-8"?>
<ds:datastoreItem xmlns:ds="http://schemas.openxmlformats.org/officeDocument/2006/customXml" ds:itemID="{A531FA13-8BB8-4DA4-A44D-3265B84AE3C5}"/>
</file>

<file path=customXml/itemProps3.xml><?xml version="1.0" encoding="utf-8"?>
<ds:datastoreItem xmlns:ds="http://schemas.openxmlformats.org/officeDocument/2006/customXml" ds:itemID="{9F37052E-7AA0-4754-B317-435B79E99A15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7983</TotalTime>
  <Words>1703</Words>
  <Application>Microsoft Office PowerPoint</Application>
  <PresentationFormat>On-screen Show (4:3)</PresentationFormat>
  <Paragraphs>294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PowerPoint Presentation</vt:lpstr>
      <vt:lpstr>PowerPoint Presentation</vt:lpstr>
      <vt:lpstr>High Grade Dysplasia (HGD) of the Oesophagus</vt:lpstr>
      <vt:lpstr>National figures for HGD</vt:lpstr>
      <vt:lpstr>National figures for HGD</vt:lpstr>
      <vt:lpstr>National figures for HGD</vt:lpstr>
      <vt:lpstr>Treatment plan for HGD</vt:lpstr>
      <vt:lpstr>Treatment plan for HGD</vt:lpstr>
      <vt:lpstr>Local HGD Data submissions</vt:lpstr>
      <vt:lpstr>Local Management of HGD</vt:lpstr>
      <vt:lpstr>Key findings for HGD</vt:lpstr>
      <vt:lpstr>Oesophago-gastric (OG) Cancer</vt:lpstr>
      <vt:lpstr>Local OG cancer Data Submissions</vt:lpstr>
      <vt:lpstr>Source of referral</vt:lpstr>
      <vt:lpstr>Staging investigations</vt:lpstr>
      <vt:lpstr>Curative treatment for OG cancer</vt:lpstr>
      <vt:lpstr>Curative treatment for OG cancer</vt:lpstr>
      <vt:lpstr>Curative surgery </vt:lpstr>
      <vt:lpstr>Surgical Outcomes</vt:lpstr>
      <vt:lpstr>Surgical Outcomes</vt:lpstr>
      <vt:lpstr>Quality of surgery</vt:lpstr>
      <vt:lpstr>Palliative Treatment for OG cancer </vt:lpstr>
      <vt:lpstr>Palliative Treatment for OG cancer </vt:lpstr>
      <vt:lpstr>Palliative Oncology</vt:lpstr>
      <vt:lpstr>Survival after diagnosis </vt:lpstr>
      <vt:lpstr>Survival after diagnosis </vt:lpstr>
      <vt:lpstr>Key findings for OG Cancer</vt:lpstr>
      <vt:lpstr>Key findings for OG Cancer</vt:lpstr>
      <vt:lpstr>Contact Details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Oesophago-Gastric Cancer Audit - 2016, Annual Report: National versus Local Comparisons</dc:title>
  <dc:creator>Simon Knight</dc:creator>
  <cp:lastModifiedBy>Brand, Christian</cp:lastModifiedBy>
  <cp:revision>501</cp:revision>
  <cp:lastPrinted>2016-01-07T10:27:54Z</cp:lastPrinted>
  <dcterms:created xsi:type="dcterms:W3CDTF">2008-07-14T13:58:44Z</dcterms:created>
  <dcterms:modified xsi:type="dcterms:W3CDTF">2016-10-10T15:39:23Z</dcterms:modified>
  <cp:contentType>IC Publication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0x01010093EC64A4C5D74F74B7FE6AC601325A36000DFFA81A7DE45640BDB679156D0A5B85005399E94A21C7CE4A8DAA3F1632774223</vt:lpwstr>
  </property>
</Properties>
</file>