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30"/>
  </p:notesMasterIdLst>
  <p:handoutMasterIdLst>
    <p:handoutMasterId r:id="rId31"/>
  </p:handoutMasterIdLst>
  <p:sldIdLst>
    <p:sldId id="692" r:id="rId2"/>
    <p:sldId id="693" r:id="rId3"/>
    <p:sldId id="694" r:id="rId4"/>
    <p:sldId id="745" r:id="rId5"/>
    <p:sldId id="701" r:id="rId6"/>
    <p:sldId id="725" r:id="rId7"/>
    <p:sldId id="702" r:id="rId8"/>
    <p:sldId id="743" r:id="rId9"/>
    <p:sldId id="705" r:id="rId10"/>
    <p:sldId id="739" r:id="rId11"/>
    <p:sldId id="707" r:id="rId12"/>
    <p:sldId id="737" r:id="rId13"/>
    <p:sldId id="732" r:id="rId14"/>
    <p:sldId id="734" r:id="rId15"/>
    <p:sldId id="736" r:id="rId16"/>
    <p:sldId id="749" r:id="rId17"/>
    <p:sldId id="754" r:id="rId18"/>
    <p:sldId id="740" r:id="rId19"/>
    <p:sldId id="712" r:id="rId20"/>
    <p:sldId id="713" r:id="rId21"/>
    <p:sldId id="742" r:id="rId22"/>
    <p:sldId id="746" r:id="rId23"/>
    <p:sldId id="752" r:id="rId24"/>
    <p:sldId id="731" r:id="rId25"/>
    <p:sldId id="744" r:id="rId26"/>
    <p:sldId id="718" r:id="rId27"/>
    <p:sldId id="722" r:id="rId28"/>
    <p:sldId id="716" r:id="rId29"/>
  </p:sldIdLst>
  <p:sldSz cx="12192000" cy="6858000"/>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E1E7BA-23FA-05D5-D496-5FD67F7CC52E}" name="Amanda McDonell" initials="AM" userId="S::AMcDonell@rcseng.ac.uk::883a4a87-986c-4024-84cc-c501023edb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BABB1"/>
    <a:srgbClr val="C4AD67"/>
    <a:srgbClr val="7F4265"/>
    <a:srgbClr val="378C6C"/>
    <a:srgbClr val="088AC4"/>
    <a:srgbClr val="EB641B"/>
    <a:srgbClr val="F7D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28" autoAdjust="0"/>
    <p:restoredTop sz="86451" autoAdjust="0"/>
  </p:normalViewPr>
  <p:slideViewPr>
    <p:cSldViewPr>
      <p:cViewPr varScale="1">
        <p:scale>
          <a:sx n="93" d="100"/>
          <a:sy n="93" d="100"/>
        </p:scale>
        <p:origin x="282" y="7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rcseng.ac.uk\shares\Personal\Home\MHpark\NOGCA\NOGCA%202023\OGC_04_Referral-DX2023.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'[OGC_04_Referral-DX2023.xlsx]Emg_Adm'!$I$9</c:f>
              <c:strCache>
                <c:ptCount val="1"/>
                <c:pt idx="0">
                  <c:v>England &amp; Wales</c:v>
                </c:pt>
              </c:strCache>
            </c:strRef>
          </c:tx>
          <c:spPr>
            <a:ln w="28575" cap="rnd">
              <a:solidFill>
                <a:schemeClr val="accent5"/>
              </a:solidFill>
              <a:round/>
            </a:ln>
            <a:effectLst/>
          </c:spPr>
          <c:marker>
            <c:symbol val="none"/>
          </c:marker>
          <c:cat>
            <c:strRef>
              <c:f>'[OGC_04_Referral-DX2023.xlsx]Emg_Adm'!$G$10:$G$33</c:f>
              <c:strCache>
                <c:ptCount val="24"/>
                <c:pt idx="0">
                  <c:v>Cheshire &amp; Merseyside (n=1001)</c:v>
                </c:pt>
                <c:pt idx="1">
                  <c:v>W Midlands (n=1880)</c:v>
                </c:pt>
                <c:pt idx="2">
                  <c:v>SE London (n=310)</c:v>
                </c:pt>
                <c:pt idx="3">
                  <c:v>Kent &amp; Medway (n=658)</c:v>
                </c:pt>
                <c:pt idx="4">
                  <c:v>Surrey &amp; Sussex (n=974)</c:v>
                </c:pt>
                <c:pt idx="5">
                  <c:v>Thames Valley (n=426)</c:v>
                </c:pt>
                <c:pt idx="6">
                  <c:v>Peninsula (n=835)</c:v>
                </c:pt>
                <c:pt idx="7">
                  <c:v>Somers, Wilts, Avon &amp; Glou (n=1046)</c:v>
                </c:pt>
                <c:pt idx="8">
                  <c:v>Wessex (n=921)</c:v>
                </c:pt>
                <c:pt idx="9">
                  <c:v>Lancs &amp; S Cumbria (n=687)</c:v>
                </c:pt>
                <c:pt idx="10">
                  <c:v>Greater Manchester (n=1166)</c:v>
                </c:pt>
                <c:pt idx="11">
                  <c:v>RM Partners West London (n=761)</c:v>
                </c:pt>
                <c:pt idx="12">
                  <c:v>East of England - North (n=1065)</c:v>
                </c:pt>
                <c:pt idx="13">
                  <c:v>East of England - South (n=970)</c:v>
                </c:pt>
                <c:pt idx="14">
                  <c:v>East Midlands (n=1661)</c:v>
                </c:pt>
                <c:pt idx="15">
                  <c:v>S Yorkshire &amp; Bassetlaw (n=565)</c:v>
                </c:pt>
                <c:pt idx="16">
                  <c:v>Humber, Coast &amp; Vale (n=679)</c:v>
                </c:pt>
                <c:pt idx="17">
                  <c:v>North Central London (n=362)</c:v>
                </c:pt>
                <c:pt idx="18">
                  <c:v>NE London (n=414)</c:v>
                </c:pt>
                <c:pt idx="19">
                  <c:v>Northern (n=1294)</c:v>
                </c:pt>
                <c:pt idx="20">
                  <c:v>W Yorkshire &amp; Harrogate (n=674)</c:v>
                </c:pt>
                <c:pt idx="21">
                  <c:v>Wales: Swansea Bay (n=192)</c:v>
                </c:pt>
                <c:pt idx="22">
                  <c:v>Wales: North (n=331)</c:v>
                </c:pt>
                <c:pt idx="23">
                  <c:v>Wales: South (n=708)</c:v>
                </c:pt>
              </c:strCache>
            </c:strRef>
          </c:cat>
          <c:val>
            <c:numRef>
              <c:f>'[OGC_04_Referral-DX2023.xlsx]Emg_Adm'!$I$10:$I$33</c:f>
              <c:numCache>
                <c:formatCode>0.0%</c:formatCode>
                <c:ptCount val="24"/>
                <c:pt idx="0">
                  <c:v>0.13110316649642492</c:v>
                </c:pt>
                <c:pt idx="1">
                  <c:v>0.13110316649642492</c:v>
                </c:pt>
                <c:pt idx="2">
                  <c:v>0.13110316649642492</c:v>
                </c:pt>
                <c:pt idx="3">
                  <c:v>0.13110316649642492</c:v>
                </c:pt>
                <c:pt idx="4">
                  <c:v>0.13110316649642492</c:v>
                </c:pt>
                <c:pt idx="5">
                  <c:v>0.13110316649642492</c:v>
                </c:pt>
                <c:pt idx="6">
                  <c:v>0.13110316649642492</c:v>
                </c:pt>
                <c:pt idx="7">
                  <c:v>0.13110316649642492</c:v>
                </c:pt>
                <c:pt idx="8">
                  <c:v>0.13110316649642492</c:v>
                </c:pt>
                <c:pt idx="9">
                  <c:v>0.13110316649642492</c:v>
                </c:pt>
                <c:pt idx="10">
                  <c:v>0.13110316649642492</c:v>
                </c:pt>
                <c:pt idx="11">
                  <c:v>0.13110316649642492</c:v>
                </c:pt>
                <c:pt idx="12">
                  <c:v>0.13110316649642492</c:v>
                </c:pt>
                <c:pt idx="13">
                  <c:v>0.13110316649642492</c:v>
                </c:pt>
                <c:pt idx="14">
                  <c:v>0.13110316649642492</c:v>
                </c:pt>
                <c:pt idx="15">
                  <c:v>0.13110316649642492</c:v>
                </c:pt>
                <c:pt idx="16">
                  <c:v>0.13110316649642492</c:v>
                </c:pt>
                <c:pt idx="17">
                  <c:v>0.13110316649642492</c:v>
                </c:pt>
                <c:pt idx="18">
                  <c:v>0.13110316649642492</c:v>
                </c:pt>
                <c:pt idx="19">
                  <c:v>0.13110316649642492</c:v>
                </c:pt>
                <c:pt idx="20">
                  <c:v>0.13110316649642492</c:v>
                </c:pt>
                <c:pt idx="21">
                  <c:v>0.13110316649642492</c:v>
                </c:pt>
                <c:pt idx="22">
                  <c:v>0.13110316649642492</c:v>
                </c:pt>
                <c:pt idx="23">
                  <c:v>0.13110316649642492</c:v>
                </c:pt>
              </c:numCache>
            </c:numRef>
          </c:val>
          <c:smooth val="0"/>
          <c:extLst>
            <c:ext xmlns:c16="http://schemas.microsoft.com/office/drawing/2014/chart" uri="{C3380CC4-5D6E-409C-BE32-E72D297353CC}">
              <c16:uniqueId val="{00000000-5514-403A-9717-5D6B78E0F579}"/>
            </c:ext>
          </c:extLst>
        </c:ser>
        <c:ser>
          <c:idx val="2"/>
          <c:order val="1"/>
          <c:tx>
            <c:strRef>
              <c:f>'[OGC_04_Referral-DX2023.xlsx]Emg_Adm'!$J$9</c:f>
              <c:strCache>
                <c:ptCount val="1"/>
                <c:pt idx="0">
                  <c:v>Cancer Alliance / Welsh Region</c:v>
                </c:pt>
              </c:strCache>
            </c:strRef>
          </c:tx>
          <c:spPr>
            <a:ln w="28575" cap="rnd">
              <a:noFill/>
              <a:round/>
            </a:ln>
            <a:effectLst/>
          </c:spPr>
          <c:marker>
            <c:symbol val="circle"/>
            <c:size val="6"/>
            <c:spPr>
              <a:solidFill>
                <a:srgbClr val="C00000"/>
              </a:solidFill>
              <a:ln w="9525">
                <a:noFill/>
              </a:ln>
              <a:effectLst/>
            </c:spPr>
          </c:marker>
          <c:errBars>
            <c:errDir val="y"/>
            <c:errBarType val="both"/>
            <c:errValType val="cust"/>
            <c:noEndCap val="0"/>
            <c:plus>
              <c:numRef>
                <c:f>'[OGC_04_Referral-DX2023.xlsx]Emg_Adm'!$L$10:$L$33</c:f>
                <c:numCache>
                  <c:formatCode>General</c:formatCode>
                  <c:ptCount val="24"/>
                  <c:pt idx="0">
                    <c:v>2.2446989076794058E-2</c:v>
                  </c:pt>
                  <c:pt idx="1">
                    <c:v>1.3125250957005598E-2</c:v>
                  </c:pt>
                  <c:pt idx="2">
                    <c:v>3.3227477520113215E-2</c:v>
                  </c:pt>
                  <c:pt idx="3">
                    <c:v>2.3715562110983093E-2</c:v>
                  </c:pt>
                  <c:pt idx="4">
                    <c:v>1.8823382684533256E-2</c:v>
                  </c:pt>
                  <c:pt idx="5">
                    <c:v>2.7768229842316663E-2</c:v>
                  </c:pt>
                  <c:pt idx="6">
                    <c:v>2.3061707085697734E-2</c:v>
                  </c:pt>
                  <c:pt idx="7">
                    <c:v>2.0526028858492248E-2</c:v>
                  </c:pt>
                  <c:pt idx="8">
                    <c:v>2.3461321071939174E-2</c:v>
                  </c:pt>
                  <c:pt idx="9">
                    <c:v>2.6178546312825807E-2</c:v>
                  </c:pt>
                  <c:pt idx="10">
                    <c:v>1.5278511155989246E-2</c:v>
                  </c:pt>
                  <c:pt idx="11">
                    <c:v>2.2141419580452716E-2</c:v>
                  </c:pt>
                  <c:pt idx="12">
                    <c:v>2.125203945845933E-2</c:v>
                  </c:pt>
                  <c:pt idx="13">
                    <c:v>2.2822128648832145E-2</c:v>
                  </c:pt>
                  <c:pt idx="14">
                    <c:v>1.3480884853300273E-2</c:v>
                  </c:pt>
                  <c:pt idx="15">
                    <c:v>2.8334662320561421E-2</c:v>
                  </c:pt>
                  <c:pt idx="16">
                    <c:v>3.063401332185477E-2</c:v>
                  </c:pt>
                  <c:pt idx="17">
                    <c:v>4.3486870397705518E-2</c:v>
                  </c:pt>
                  <c:pt idx="18">
                    <c:v>4.1191824988682783E-2</c:v>
                  </c:pt>
                  <c:pt idx="19">
                    <c:v>1.7722339959976682E-2</c:v>
                  </c:pt>
                  <c:pt idx="20">
                    <c:v>2.1821548995535876E-2</c:v>
                  </c:pt>
                  <c:pt idx="21">
                    <c:v>5.7051217023779063E-2</c:v>
                  </c:pt>
                  <c:pt idx="22">
                    <c:v>4.6621912505982507E-2</c:v>
                  </c:pt>
                  <c:pt idx="23">
                    <c:v>2.9032614092935491E-2</c:v>
                  </c:pt>
                </c:numCache>
              </c:numRef>
            </c:plus>
            <c:minus>
              <c:numRef>
                <c:f>'[OGC_04_Referral-DX2023.xlsx]Emg_Adm'!$L$10:$L$33</c:f>
                <c:numCache>
                  <c:formatCode>General</c:formatCode>
                  <c:ptCount val="24"/>
                  <c:pt idx="0">
                    <c:v>2.2446989076794058E-2</c:v>
                  </c:pt>
                  <c:pt idx="1">
                    <c:v>1.3125250957005598E-2</c:v>
                  </c:pt>
                  <c:pt idx="2">
                    <c:v>3.3227477520113215E-2</c:v>
                  </c:pt>
                  <c:pt idx="3">
                    <c:v>2.3715562110983093E-2</c:v>
                  </c:pt>
                  <c:pt idx="4">
                    <c:v>1.8823382684533256E-2</c:v>
                  </c:pt>
                  <c:pt idx="5">
                    <c:v>2.7768229842316663E-2</c:v>
                  </c:pt>
                  <c:pt idx="6">
                    <c:v>2.3061707085697734E-2</c:v>
                  </c:pt>
                  <c:pt idx="7">
                    <c:v>2.0526028858492248E-2</c:v>
                  </c:pt>
                  <c:pt idx="8">
                    <c:v>2.3461321071939174E-2</c:v>
                  </c:pt>
                  <c:pt idx="9">
                    <c:v>2.6178546312825807E-2</c:v>
                  </c:pt>
                  <c:pt idx="10">
                    <c:v>1.5278511155989246E-2</c:v>
                  </c:pt>
                  <c:pt idx="11">
                    <c:v>2.2141419580452716E-2</c:v>
                  </c:pt>
                  <c:pt idx="12">
                    <c:v>2.125203945845933E-2</c:v>
                  </c:pt>
                  <c:pt idx="13">
                    <c:v>2.2822128648832145E-2</c:v>
                  </c:pt>
                  <c:pt idx="14">
                    <c:v>1.3480884853300273E-2</c:v>
                  </c:pt>
                  <c:pt idx="15">
                    <c:v>2.8334662320561421E-2</c:v>
                  </c:pt>
                  <c:pt idx="16">
                    <c:v>3.063401332185477E-2</c:v>
                  </c:pt>
                  <c:pt idx="17">
                    <c:v>4.3486870397705518E-2</c:v>
                  </c:pt>
                  <c:pt idx="18">
                    <c:v>4.1191824988682783E-2</c:v>
                  </c:pt>
                  <c:pt idx="19">
                    <c:v>1.7722339959976682E-2</c:v>
                  </c:pt>
                  <c:pt idx="20">
                    <c:v>2.1821548995535876E-2</c:v>
                  </c:pt>
                  <c:pt idx="21">
                    <c:v>5.7051217023779063E-2</c:v>
                  </c:pt>
                  <c:pt idx="22">
                    <c:v>4.6621912505982507E-2</c:v>
                  </c:pt>
                  <c:pt idx="23">
                    <c:v>2.9032614092935491E-2</c:v>
                  </c:pt>
                </c:numCache>
              </c:numRef>
            </c:minus>
            <c:spPr>
              <a:noFill/>
              <a:ln w="9525" cap="flat" cmpd="sng" algn="ctr">
                <a:solidFill>
                  <a:schemeClr val="tx1">
                    <a:lumMod val="65000"/>
                    <a:lumOff val="35000"/>
                  </a:schemeClr>
                </a:solidFill>
                <a:round/>
              </a:ln>
              <a:effectLst/>
            </c:spPr>
          </c:errBars>
          <c:cat>
            <c:strRef>
              <c:f>'[OGC_04_Referral-DX2023.xlsx]Emg_Adm'!$G$10:$G$33</c:f>
              <c:strCache>
                <c:ptCount val="24"/>
                <c:pt idx="0">
                  <c:v>Cheshire &amp; Merseyside (n=1001)</c:v>
                </c:pt>
                <c:pt idx="1">
                  <c:v>W Midlands (n=1880)</c:v>
                </c:pt>
                <c:pt idx="2">
                  <c:v>SE London (n=310)</c:v>
                </c:pt>
                <c:pt idx="3">
                  <c:v>Kent &amp; Medway (n=658)</c:v>
                </c:pt>
                <c:pt idx="4">
                  <c:v>Surrey &amp; Sussex (n=974)</c:v>
                </c:pt>
                <c:pt idx="5">
                  <c:v>Thames Valley (n=426)</c:v>
                </c:pt>
                <c:pt idx="6">
                  <c:v>Peninsula (n=835)</c:v>
                </c:pt>
                <c:pt idx="7">
                  <c:v>Somers, Wilts, Avon &amp; Glou (n=1046)</c:v>
                </c:pt>
                <c:pt idx="8">
                  <c:v>Wessex (n=921)</c:v>
                </c:pt>
                <c:pt idx="9">
                  <c:v>Lancs &amp; S Cumbria (n=687)</c:v>
                </c:pt>
                <c:pt idx="10">
                  <c:v>Greater Manchester (n=1166)</c:v>
                </c:pt>
                <c:pt idx="11">
                  <c:v>RM Partners West London (n=761)</c:v>
                </c:pt>
                <c:pt idx="12">
                  <c:v>East of England - North (n=1065)</c:v>
                </c:pt>
                <c:pt idx="13">
                  <c:v>East of England - South (n=970)</c:v>
                </c:pt>
                <c:pt idx="14">
                  <c:v>East Midlands (n=1661)</c:v>
                </c:pt>
                <c:pt idx="15">
                  <c:v>S Yorkshire &amp; Bassetlaw (n=565)</c:v>
                </c:pt>
                <c:pt idx="16">
                  <c:v>Humber, Coast &amp; Vale (n=679)</c:v>
                </c:pt>
                <c:pt idx="17">
                  <c:v>North Central London (n=362)</c:v>
                </c:pt>
                <c:pt idx="18">
                  <c:v>NE London (n=414)</c:v>
                </c:pt>
                <c:pt idx="19">
                  <c:v>Northern (n=1294)</c:v>
                </c:pt>
                <c:pt idx="20">
                  <c:v>W Yorkshire &amp; Harrogate (n=674)</c:v>
                </c:pt>
                <c:pt idx="21">
                  <c:v>Wales: Swansea Bay (n=192)</c:v>
                </c:pt>
                <c:pt idx="22">
                  <c:v>Wales: North (n=331)</c:v>
                </c:pt>
                <c:pt idx="23">
                  <c:v>Wales: South (n=708)</c:v>
                </c:pt>
              </c:strCache>
            </c:strRef>
          </c:cat>
          <c:val>
            <c:numRef>
              <c:f>'[OGC_04_Referral-DX2023.xlsx]Emg_Adm'!$J$10:$J$33</c:f>
              <c:numCache>
                <c:formatCode>0.0%</c:formatCode>
                <c:ptCount val="24"/>
                <c:pt idx="0">
                  <c:v>0.15545966567134858</c:v>
                </c:pt>
                <c:pt idx="1">
                  <c:v>9.2945306412288362E-2</c:v>
                </c:pt>
                <c:pt idx="2">
                  <c:v>9.8868034720186029E-2</c:v>
                </c:pt>
                <c:pt idx="3">
                  <c:v>0.10799773278379937</c:v>
                </c:pt>
                <c:pt idx="4">
                  <c:v>9.979292068909075E-2</c:v>
                </c:pt>
                <c:pt idx="5">
                  <c:v>9.4420735114778401E-2</c:v>
                </c:pt>
                <c:pt idx="6">
                  <c:v>0.13339372735762298</c:v>
                </c:pt>
                <c:pt idx="7">
                  <c:v>0.13219221165666711</c:v>
                </c:pt>
                <c:pt idx="8">
                  <c:v>0.15643497105351076</c:v>
                </c:pt>
                <c:pt idx="9">
                  <c:v>0.14300742564411939</c:v>
                </c:pt>
                <c:pt idx="10">
                  <c:v>7.6740513376141989E-2</c:v>
                </c:pt>
                <c:pt idx="11">
                  <c:v>0.10899406237154112</c:v>
                </c:pt>
                <c:pt idx="12">
                  <c:v>0.14674358716137481</c:v>
                </c:pt>
                <c:pt idx="13">
                  <c:v>0.15578200305688406</c:v>
                </c:pt>
                <c:pt idx="14">
                  <c:v>8.5967140073879816E-2</c:v>
                </c:pt>
                <c:pt idx="15">
                  <c:v>0.13679058959594581</c:v>
                </c:pt>
                <c:pt idx="16">
                  <c:v>0.20994668764310292</c:v>
                </c:pt>
                <c:pt idx="17">
                  <c:v>0.23204863596381942</c:v>
                </c:pt>
                <c:pt idx="18">
                  <c:v>0.2408792603131325</c:v>
                </c:pt>
                <c:pt idx="19">
                  <c:v>0.12025638243797013</c:v>
                </c:pt>
                <c:pt idx="20">
                  <c:v>9.2010662178533112E-2</c:v>
                </c:pt>
                <c:pt idx="21">
                  <c:v>0.20449075689870466</c:v>
                </c:pt>
                <c:pt idx="22">
                  <c:v>0.24956436446491997</c:v>
                </c:pt>
                <c:pt idx="23">
                  <c:v>0.19233721636723025</c:v>
                </c:pt>
              </c:numCache>
            </c:numRef>
          </c:val>
          <c:smooth val="0"/>
          <c:extLst>
            <c:ext xmlns:c16="http://schemas.microsoft.com/office/drawing/2014/chart" uri="{C3380CC4-5D6E-409C-BE32-E72D297353CC}">
              <c16:uniqueId val="{00000001-5514-403A-9717-5D6B78E0F579}"/>
            </c:ext>
          </c:extLst>
        </c:ser>
        <c:dLbls>
          <c:showLegendKey val="0"/>
          <c:showVal val="0"/>
          <c:showCatName val="0"/>
          <c:showSerName val="0"/>
          <c:showPercent val="0"/>
          <c:showBubbleSize val="0"/>
        </c:dLbls>
        <c:smooth val="0"/>
        <c:axId val="588512368"/>
        <c:axId val="588512696"/>
      </c:lineChart>
      <c:catAx>
        <c:axId val="588512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8512696"/>
        <c:crosses val="autoZero"/>
        <c:auto val="1"/>
        <c:lblAlgn val="ctr"/>
        <c:lblOffset val="100"/>
        <c:noMultiLvlLbl val="0"/>
      </c:catAx>
      <c:valAx>
        <c:axId val="5885126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r>
                  <a:rPr lang="en-GB" sz="1050"/>
                  <a:t>% patients diagnosed after emergency admission</a:t>
                </a:r>
              </a:p>
            </c:rich>
          </c:tx>
          <c:overlay val="0"/>
          <c:spPr>
            <a:noFill/>
            <a:ln>
              <a:noFill/>
            </a:ln>
            <a:effectLst/>
          </c:spPr>
          <c:txPr>
            <a:bodyPr rot="-5400000" spcFirstLastPara="1" vertOverflow="ellipsis" vert="horz" wrap="square" anchor="ctr" anchorCtr="1"/>
            <a:lstStyle/>
            <a:p>
              <a:pPr>
                <a:defRPr sz="1050" b="0" i="0" u="none" strike="noStrike" kern="1200" baseline="0">
                  <a:solidFill>
                    <a:sysClr val="windowText" lastClr="000000"/>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ysClr val="windowText" lastClr="000000"/>
                </a:solidFill>
                <a:latin typeface="+mn-lt"/>
                <a:ea typeface="+mn-ea"/>
                <a:cs typeface="+mn-cs"/>
              </a:defRPr>
            </a:pPr>
            <a:endParaRPr lang="en-US"/>
          </a:p>
        </c:txPr>
        <c:crossAx val="588512368"/>
        <c:crosses val="autoZero"/>
        <c:crossBetween val="between"/>
      </c:valAx>
      <c:spPr>
        <a:noFill/>
        <a:ln>
          <a:noFill/>
        </a:ln>
        <a:effectLst/>
      </c:spPr>
    </c:plotArea>
    <c:plotVisOnly val="1"/>
    <c:dispBlanksAs val="gap"/>
    <c:showDLblsOverMax val="0"/>
  </c:chart>
  <c:spPr>
    <a:noFill/>
    <a:ln>
      <a:noFill/>
    </a:ln>
    <a:effectLst/>
  </c:spPr>
  <c:txPr>
    <a:bodyPr/>
    <a:lstStyle/>
    <a:p>
      <a:pPr>
        <a:defRPr sz="1600">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eaLnBrk="0" hangingPunct="0">
              <a:defRPr sz="1200" b="1">
                <a:latin typeface="Arial" charset="0"/>
              </a:defRPr>
            </a:lvl1pPr>
          </a:lstStyle>
          <a:p>
            <a:pPr>
              <a:defRPr/>
            </a:pPr>
            <a:endParaRPr lang="en-GB"/>
          </a:p>
        </p:txBody>
      </p:sp>
      <p:sp>
        <p:nvSpPr>
          <p:cNvPr id="74755"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eaLnBrk="0" hangingPunct="0">
              <a:defRPr sz="1200" b="1">
                <a:latin typeface="Arial" charset="0"/>
              </a:defRPr>
            </a:lvl1pPr>
          </a:lstStyle>
          <a:p>
            <a:pPr>
              <a:defRPr/>
            </a:pPr>
            <a:fld id="{2C0C5275-4FBD-4B7D-99BF-6012C34BF956}" type="datetimeFigureOut">
              <a:rPr lang="en-GB"/>
              <a:pPr>
                <a:defRPr/>
              </a:pPr>
              <a:t>09/01/2024</a:t>
            </a:fld>
            <a:endParaRPr lang="en-GB"/>
          </a:p>
        </p:txBody>
      </p:sp>
      <p:sp>
        <p:nvSpPr>
          <p:cNvPr id="74756" name="Rectangle 4"/>
          <p:cNvSpPr>
            <a:spLocks noGrp="1" noChangeArrowheads="1"/>
          </p:cNvSpPr>
          <p:nvPr>
            <p:ph type="ftr" sz="quarter" idx="2"/>
          </p:nvPr>
        </p:nvSpPr>
        <p:spPr bwMode="auto">
          <a:xfrm>
            <a:off x="0" y="9428164"/>
            <a:ext cx="2946400" cy="496887"/>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eaLnBrk="0" hangingPunct="0">
              <a:defRPr sz="1200" b="1">
                <a:latin typeface="Arial" charset="0"/>
              </a:defRPr>
            </a:lvl1pPr>
          </a:lstStyle>
          <a:p>
            <a:pPr>
              <a:defRPr/>
            </a:pPr>
            <a:endParaRPr lang="en-GB"/>
          </a:p>
        </p:txBody>
      </p:sp>
      <p:sp>
        <p:nvSpPr>
          <p:cNvPr id="74757" name="Rectangle 5"/>
          <p:cNvSpPr>
            <a:spLocks noGrp="1" noChangeArrowheads="1"/>
          </p:cNvSpPr>
          <p:nvPr>
            <p:ph type="sldNum" sz="quarter" idx="3"/>
          </p:nvPr>
        </p:nvSpPr>
        <p:spPr bwMode="auto">
          <a:xfrm>
            <a:off x="3849689" y="9428164"/>
            <a:ext cx="2946400" cy="496887"/>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eaLnBrk="0" hangingPunct="0">
              <a:defRPr sz="1200" b="1">
                <a:latin typeface="Arial" charset="0"/>
              </a:defRPr>
            </a:lvl1pPr>
          </a:lstStyle>
          <a:p>
            <a:pPr>
              <a:defRPr/>
            </a:pPr>
            <a:fld id="{A25A0CF6-61EC-4E1C-ABC8-772064F61DE3}" type="slidenum">
              <a:rPr lang="en-GB"/>
              <a:pPr>
                <a:defRPr/>
              </a:pPr>
              <a:t>‹#›</a:t>
            </a:fld>
            <a:endParaRPr lang="en-GB"/>
          </a:p>
        </p:txBody>
      </p:sp>
    </p:spTree>
    <p:extLst>
      <p:ext uri="{BB962C8B-B14F-4D97-AF65-F5344CB8AC3E}">
        <p14:creationId xmlns:p14="http://schemas.microsoft.com/office/powerpoint/2010/main" val="3564584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defRPr sz="1200" b="1">
                <a:latin typeface="Arial" charset="0"/>
              </a:defRPr>
            </a:lvl1pPr>
          </a:lstStyle>
          <a:p>
            <a:pPr>
              <a:defRPr/>
            </a:pPr>
            <a:endParaRPr lang="en-GB"/>
          </a:p>
        </p:txBody>
      </p:sp>
      <p:sp>
        <p:nvSpPr>
          <p:cNvPr id="102403" name="Rectangle 3"/>
          <p:cNvSpPr>
            <a:spLocks noGrp="1" noChangeArrowheads="1"/>
          </p:cNvSpPr>
          <p:nvPr>
            <p:ph type="dt" idx="1"/>
          </p:nvPr>
        </p:nvSpPr>
        <p:spPr bwMode="auto">
          <a:xfrm>
            <a:off x="3851276" y="0"/>
            <a:ext cx="2946400" cy="496888"/>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lvl1pPr algn="r">
              <a:defRPr sz="1200" b="1">
                <a:latin typeface="Arial" charset="0"/>
              </a:defRPr>
            </a:lvl1pPr>
          </a:lstStyle>
          <a:p>
            <a:pPr>
              <a:defRPr/>
            </a:pPr>
            <a:fld id="{0553A6A1-186D-4E03-9C34-6374318C69FF}" type="datetimeFigureOut">
              <a:rPr lang="en-GB"/>
              <a:pPr>
                <a:defRPr/>
              </a:pPr>
              <a:t>09/01/2024</a:t>
            </a:fld>
            <a:endParaRPr lang="en-GB"/>
          </a:p>
        </p:txBody>
      </p:sp>
      <p:sp>
        <p:nvSpPr>
          <p:cNvPr id="30724"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5" name="Rectangle 5"/>
          <p:cNvSpPr>
            <a:spLocks noGrp="1" noChangeArrowheads="1"/>
          </p:cNvSpPr>
          <p:nvPr>
            <p:ph type="body" sz="quarter" idx="3"/>
          </p:nvPr>
        </p:nvSpPr>
        <p:spPr bwMode="auto">
          <a:xfrm>
            <a:off x="906463" y="4714876"/>
            <a:ext cx="4984750" cy="4468813"/>
          </a:xfrm>
          <a:prstGeom prst="rect">
            <a:avLst/>
          </a:prstGeom>
          <a:noFill/>
          <a:ln w="9525">
            <a:noFill/>
            <a:miter lim="800000"/>
            <a:headEnd/>
            <a:tailEnd/>
          </a:ln>
          <a:effectLst/>
        </p:spPr>
        <p:txBody>
          <a:bodyPr vert="horz" wrap="square" lIns="92537" tIns="46269" rIns="92537" bIns="4626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02406"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defRPr sz="1200" b="1">
                <a:latin typeface="Arial" charset="0"/>
              </a:defRPr>
            </a:lvl1pPr>
          </a:lstStyle>
          <a:p>
            <a:pPr>
              <a:defRPr/>
            </a:pPr>
            <a:endParaRPr lang="en-GB"/>
          </a:p>
        </p:txBody>
      </p:sp>
      <p:sp>
        <p:nvSpPr>
          <p:cNvPr id="102407" name="Rectangle 7"/>
          <p:cNvSpPr>
            <a:spLocks noGrp="1" noChangeArrowheads="1"/>
          </p:cNvSpPr>
          <p:nvPr>
            <p:ph type="sldNum" sz="quarter" idx="5"/>
          </p:nvPr>
        </p:nvSpPr>
        <p:spPr bwMode="auto">
          <a:xfrm>
            <a:off x="3851276" y="9429750"/>
            <a:ext cx="2946400" cy="496888"/>
          </a:xfrm>
          <a:prstGeom prst="rect">
            <a:avLst/>
          </a:prstGeom>
          <a:noFill/>
          <a:ln w="9525">
            <a:noFill/>
            <a:miter lim="800000"/>
            <a:headEnd/>
            <a:tailEnd/>
          </a:ln>
          <a:effectLst/>
        </p:spPr>
        <p:txBody>
          <a:bodyPr vert="horz" wrap="square" lIns="92537" tIns="46269" rIns="92537" bIns="46269" numCol="1" anchor="b" anchorCtr="0" compatLnSpc="1">
            <a:prstTxWarp prst="textNoShape">
              <a:avLst/>
            </a:prstTxWarp>
          </a:bodyPr>
          <a:lstStyle>
            <a:lvl1pPr algn="r">
              <a:defRPr sz="1200" b="1">
                <a:latin typeface="Arial" charset="0"/>
              </a:defRPr>
            </a:lvl1pPr>
          </a:lstStyle>
          <a:p>
            <a:pPr>
              <a:defRPr/>
            </a:pPr>
            <a:fld id="{8D4AF039-5DED-455C-B313-649C90AA8328}" type="slidenum">
              <a:rPr lang="en-GB"/>
              <a:pPr>
                <a:defRPr/>
              </a:pPr>
              <a:t>‹#›</a:t>
            </a:fld>
            <a:endParaRPr lang="en-GB"/>
          </a:p>
        </p:txBody>
      </p:sp>
    </p:spTree>
    <p:extLst>
      <p:ext uri="{BB962C8B-B14F-4D97-AF65-F5344CB8AC3E}">
        <p14:creationId xmlns:p14="http://schemas.microsoft.com/office/powerpoint/2010/main" val="27183570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8260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23</a:t>
            </a:fld>
            <a:endParaRPr lang="en-GB"/>
          </a:p>
        </p:txBody>
      </p:sp>
    </p:spTree>
    <p:extLst>
      <p:ext uri="{BB962C8B-B14F-4D97-AF65-F5344CB8AC3E}">
        <p14:creationId xmlns:p14="http://schemas.microsoft.com/office/powerpoint/2010/main" val="3429849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9502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26</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8850067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1856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8</a:t>
            </a:fld>
            <a:endParaRPr lang="en-GB"/>
          </a:p>
        </p:txBody>
      </p:sp>
    </p:spTree>
    <p:extLst>
      <p:ext uri="{BB962C8B-B14F-4D97-AF65-F5344CB8AC3E}">
        <p14:creationId xmlns:p14="http://schemas.microsoft.com/office/powerpoint/2010/main" val="2785380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9</a:t>
            </a:fld>
            <a:endParaRPr lang="en-GB"/>
          </a:p>
        </p:txBody>
      </p:sp>
    </p:spTree>
    <p:extLst>
      <p:ext uri="{BB962C8B-B14F-4D97-AF65-F5344CB8AC3E}">
        <p14:creationId xmlns:p14="http://schemas.microsoft.com/office/powerpoint/2010/main" val="14388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888824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14</a:t>
            </a:fld>
            <a:endParaRPr lang="en-GB"/>
          </a:p>
        </p:txBody>
      </p:sp>
    </p:spTree>
    <p:extLst>
      <p:ext uri="{BB962C8B-B14F-4D97-AF65-F5344CB8AC3E}">
        <p14:creationId xmlns:p14="http://schemas.microsoft.com/office/powerpoint/2010/main" val="74697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15</a:t>
            </a:fld>
            <a:endParaRPr lang="en-GB"/>
          </a:p>
        </p:txBody>
      </p:sp>
    </p:spTree>
    <p:extLst>
      <p:ext uri="{BB962C8B-B14F-4D97-AF65-F5344CB8AC3E}">
        <p14:creationId xmlns:p14="http://schemas.microsoft.com/office/powerpoint/2010/main" val="160300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367624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D4AF039-5DED-455C-B313-649C90AA8328}" type="slidenum">
              <a:rPr kumimoji="0" lang="en-GB" sz="1200" b="1"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GB" sz="1200" b="1"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12732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2950"/>
            <a:ext cx="6619875" cy="37242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D4AF039-5DED-455C-B313-649C90AA8328}" type="slidenum">
              <a:rPr lang="en-GB" smtClean="0"/>
              <a:pPr>
                <a:defRPr/>
              </a:pPr>
              <a:t>18</a:t>
            </a:fld>
            <a:endParaRPr lang="en-GB"/>
          </a:p>
        </p:txBody>
      </p:sp>
    </p:spTree>
    <p:extLst>
      <p:ext uri="{BB962C8B-B14F-4D97-AF65-F5344CB8AC3E}">
        <p14:creationId xmlns:p14="http://schemas.microsoft.com/office/powerpoint/2010/main" val="12239353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5"/>
          <p:cNvGrpSpPr>
            <a:grpSpLocks/>
          </p:cNvGrpSpPr>
          <p:nvPr/>
        </p:nvGrpSpPr>
        <p:grpSpPr bwMode="auto">
          <a:xfrm>
            <a:off x="-4233" y="4953000"/>
            <a:ext cx="12196233"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7" name="Freeform 18"/>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D863E80-9E02-4580-BFDF-4DDAA2A72A04}" type="datetimeFigureOut">
              <a:rPr lang="en-US"/>
              <a:pPr>
                <a:defRPr/>
              </a:pPr>
              <a:t>1/9/2024</a:t>
            </a:fld>
            <a:endParaRPr lang="en-GB"/>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GB"/>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1F42156E-30AF-438A-8019-B7EFC54C04A4}" type="slidenum">
              <a:rPr lang="en-GB"/>
              <a:pPr>
                <a:defRPr/>
              </a:pPr>
              <a:t>‹#›</a:t>
            </a:fld>
            <a:endParaRPr lang="en-GB"/>
          </a:p>
        </p:txBody>
      </p:sp>
    </p:spTree>
    <p:extLst>
      <p:ext uri="{BB962C8B-B14F-4D97-AF65-F5344CB8AC3E}">
        <p14:creationId xmlns:p14="http://schemas.microsoft.com/office/powerpoint/2010/main" val="38828566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p:cNvSpPr>
            <a:spLocks noGrp="1"/>
          </p:cNvSpPr>
          <p:nvPr>
            <p:ph type="dt" sz="half" idx="10"/>
          </p:nvPr>
        </p:nvSpPr>
        <p:spPr/>
        <p:txBody>
          <a:bodyPr/>
          <a:lstStyle>
            <a:lvl1pPr>
              <a:defRPr/>
            </a:lvl1pPr>
          </a:lstStyle>
          <a:p>
            <a:pPr>
              <a:defRPr/>
            </a:pPr>
            <a:fld id="{86F88F2B-1E87-4B92-82B8-7418598E483A}" type="datetimeFigureOut">
              <a:rPr lang="en-US"/>
              <a:pPr>
                <a:defRPr/>
              </a:pPr>
              <a:t>1/9/2024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2D5C03A-9EBA-4F22-9F4B-87D5694FEBBD}" type="slidenum">
              <a:rPr lang="en-GB"/>
              <a:pPr>
                <a:defRPr/>
              </a:pPr>
              <a:t>‹#›</a:t>
            </a:fld>
            <a:endParaRPr lang="en-GB"/>
          </a:p>
        </p:txBody>
      </p:sp>
    </p:spTree>
    <p:extLst>
      <p:ext uri="{BB962C8B-B14F-4D97-AF65-F5344CB8AC3E}">
        <p14:creationId xmlns:p14="http://schemas.microsoft.com/office/powerpoint/2010/main" val="3715487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0DF2C85F-CB85-473C-8153-FA4B085A773A}" type="datetimeFigureOut">
              <a:rPr lang="en-US"/>
              <a:pPr>
                <a:defRPr/>
              </a:pPr>
              <a:t>1/9/2024</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0D876C16-485D-4CEE-9CAD-797AC634511D}" type="slidenum">
              <a:rPr lang="en-GB"/>
              <a:pPr>
                <a:defRPr/>
              </a:pPr>
              <a:t>‹#›</a:t>
            </a:fld>
            <a:endParaRPr lang="en-GB"/>
          </a:p>
        </p:txBody>
      </p:sp>
    </p:spTree>
    <p:extLst>
      <p:ext uri="{BB962C8B-B14F-4D97-AF65-F5344CB8AC3E}">
        <p14:creationId xmlns:p14="http://schemas.microsoft.com/office/powerpoint/2010/main" val="3692638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A0EC4D1D-8532-4D43-AA88-A95CCC7FA94F}" type="datetimeFigureOut">
              <a:rPr lang="en-US"/>
              <a:pPr>
                <a:defRPr/>
              </a:pPr>
              <a:t>1/9/2024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1701CB3F-ADAE-43E6-B379-9B330A009D9D}" type="slidenum">
              <a:rPr lang="en-GB"/>
              <a:pPr>
                <a:defRPr/>
              </a:pPr>
              <a:t>‹#›</a:t>
            </a:fld>
            <a:endParaRPr lang="en-GB"/>
          </a:p>
        </p:txBody>
      </p:sp>
    </p:spTree>
    <p:extLst>
      <p:ext uri="{BB962C8B-B14F-4D97-AF65-F5344CB8AC3E}">
        <p14:creationId xmlns:p14="http://schemas.microsoft.com/office/powerpoint/2010/main" val="1172146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fld id="{CD36DCF8-B3F3-4BF9-A8AB-786A3299C798}" type="datetimeFigureOut">
              <a:rPr lang="en-US"/>
              <a:pPr>
                <a:defRPr/>
              </a:pPr>
              <a:t>1/9/2024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4F24661C-C3D6-463A-AAA8-55819EB822CA}" type="slidenum">
              <a:rPr lang="en-GB"/>
              <a:pPr>
                <a:defRPr/>
              </a:pPr>
              <a:t>‹#›</a:t>
            </a:fld>
            <a:endParaRPr lang="en-GB"/>
          </a:p>
        </p:txBody>
      </p:sp>
    </p:spTree>
    <p:extLst>
      <p:ext uri="{BB962C8B-B14F-4D97-AF65-F5344CB8AC3E}">
        <p14:creationId xmlns:p14="http://schemas.microsoft.com/office/powerpoint/2010/main" val="1999122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609600" y="1481138"/>
            <a:ext cx="10972800" cy="4525962"/>
          </a:xfrm>
        </p:spPr>
        <p:txBody>
          <a:bodyPr/>
          <a:lstStyle/>
          <a:p>
            <a:pPr lvl="0"/>
            <a:endParaRPr lang="en-GB" noProof="0"/>
          </a:p>
        </p:txBody>
      </p:sp>
      <p:sp>
        <p:nvSpPr>
          <p:cNvPr id="4" name="Date Placeholder 9"/>
          <p:cNvSpPr>
            <a:spLocks noGrp="1"/>
          </p:cNvSpPr>
          <p:nvPr>
            <p:ph type="dt" sz="half" idx="10"/>
          </p:nvPr>
        </p:nvSpPr>
        <p:spPr/>
        <p:txBody>
          <a:bodyPr/>
          <a:lstStyle>
            <a:lvl1pPr>
              <a:defRPr/>
            </a:lvl1pPr>
          </a:lstStyle>
          <a:p>
            <a:pPr>
              <a:defRPr/>
            </a:pPr>
            <a:fld id="{5C84CCEB-8E91-4FFE-B5A0-B02367150295}" type="datetimeFigureOut">
              <a:rPr lang="en-US"/>
              <a:pPr>
                <a:defRPr/>
              </a:pPr>
              <a:t>1/9/2024</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983FE318-9B30-4950-A6A0-827E26BC0658}" type="slidenum">
              <a:rPr lang="en-GB"/>
              <a:pPr>
                <a:defRPr/>
              </a:pPr>
              <a:t>‹#›</a:t>
            </a:fld>
            <a:endParaRPr lang="en-GB"/>
          </a:p>
        </p:txBody>
      </p:sp>
    </p:spTree>
    <p:extLst>
      <p:ext uri="{BB962C8B-B14F-4D97-AF65-F5344CB8AC3E}">
        <p14:creationId xmlns:p14="http://schemas.microsoft.com/office/powerpoint/2010/main" val="1842529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609600" y="14811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81138"/>
            <a:ext cx="5384800" cy="4525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p:cNvSpPr>
            <a:spLocks noGrp="1"/>
          </p:cNvSpPr>
          <p:nvPr>
            <p:ph type="dt" sz="half" idx="10"/>
          </p:nvPr>
        </p:nvSpPr>
        <p:spPr/>
        <p:txBody>
          <a:bodyPr/>
          <a:lstStyle>
            <a:lvl1pPr>
              <a:defRPr/>
            </a:lvl1pPr>
          </a:lstStyle>
          <a:p>
            <a:pPr>
              <a:defRPr/>
            </a:pPr>
            <a:fld id="{1C3674A0-39D8-4DAF-A898-2465FD65412A}" type="datetimeFigureOut">
              <a:rPr lang="en-US"/>
              <a:pPr>
                <a:defRPr/>
              </a:pPr>
              <a:t>1/9/2024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A80EEB0-8EF1-4D70-B875-9C117CCFF438}" type="slidenum">
              <a:rPr lang="en-GB"/>
              <a:pPr>
                <a:defRPr/>
              </a:pPr>
              <a:t>‹#›</a:t>
            </a:fld>
            <a:endParaRPr lang="en-GB"/>
          </a:p>
        </p:txBody>
      </p:sp>
    </p:spTree>
    <p:extLst>
      <p:ext uri="{BB962C8B-B14F-4D97-AF65-F5344CB8AC3E}">
        <p14:creationId xmlns:p14="http://schemas.microsoft.com/office/powerpoint/2010/main" val="2516049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609600" y="14811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481138"/>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9"/>
          <p:cNvSpPr>
            <a:spLocks noGrp="1"/>
          </p:cNvSpPr>
          <p:nvPr>
            <p:ph type="dt" sz="half" idx="10"/>
          </p:nvPr>
        </p:nvSpPr>
        <p:spPr/>
        <p:txBody>
          <a:bodyPr/>
          <a:lstStyle>
            <a:lvl1pPr>
              <a:defRPr/>
            </a:lvl1pPr>
          </a:lstStyle>
          <a:p>
            <a:pPr>
              <a:defRPr/>
            </a:pPr>
            <a:fld id="{C4430E1B-A7F8-4E6E-99EF-BD67A6DBF9F8}" type="datetimeFigureOut">
              <a:rPr lang="en-US"/>
              <a:pPr>
                <a:defRPr/>
              </a:pPr>
              <a:t>1/9/2024</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CDD34704-2D35-4A75-AB3B-E378D1C1FE96}" type="slidenum">
              <a:rPr lang="en-GB"/>
              <a:pPr>
                <a:defRPr/>
              </a:pPr>
              <a:t>‹#›</a:t>
            </a:fld>
            <a:endParaRPr lang="en-GB"/>
          </a:p>
        </p:txBody>
      </p:sp>
    </p:spTree>
    <p:extLst>
      <p:ext uri="{BB962C8B-B14F-4D97-AF65-F5344CB8AC3E}">
        <p14:creationId xmlns:p14="http://schemas.microsoft.com/office/powerpoint/2010/main" val="1287109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954617" y="5002214"/>
            <a:ext cx="5069416"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7" name="Freeform 11"/>
          <p:cNvSpPr>
            <a:spLocks/>
          </p:cNvSpPr>
          <p:nvPr/>
        </p:nvSpPr>
        <p:spPr bwMode="auto">
          <a:xfrm>
            <a:off x="-71966" y="5784850"/>
            <a:ext cx="5069417" cy="838200"/>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817" y="97"/>
                </a:moveTo>
                <a:lnTo>
                  <a:pt x="6408" y="682"/>
                </a:lnTo>
                <a:lnTo>
                  <a:pt x="5232" y="685"/>
                </a:lnTo>
                <a:lnTo>
                  <a:pt x="829" y="101"/>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GB"/>
          </a:p>
        </p:txBody>
      </p:sp>
      <p:sp>
        <p:nvSpPr>
          <p:cNvPr id="14" name="Right Triangle 13"/>
          <p:cNvSpPr>
            <a:spLocks/>
          </p:cNvSpPr>
          <p:nvPr/>
        </p:nvSpPr>
        <p:spPr bwMode="auto">
          <a:xfrm>
            <a:off x="-8056" y="5791253"/>
            <a:ext cx="4536419" cy="1080868"/>
          </a:xfrm>
          <a:prstGeom prst="rtTriangle">
            <a:avLst/>
          </a:prstGeom>
          <a:blipFill>
            <a:blip r:embed="rId10"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609600" y="274638"/>
            <a:ext cx="109728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a:t>Click to edit Master title style</a:t>
            </a:r>
          </a:p>
        </p:txBody>
      </p:sp>
      <p:sp>
        <p:nvSpPr>
          <p:cNvPr id="1033" name="Text Placeholder 29"/>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8970433" y="6408739"/>
            <a:ext cx="2559051" cy="365125"/>
          </a:xfrm>
          <a:prstGeom prst="rect">
            <a:avLst/>
          </a:prstGeom>
        </p:spPr>
        <p:txBody>
          <a:bodyPr vert="horz" anchor="b"/>
          <a:lstStyle>
            <a:lvl1pPr algn="l" eaLnBrk="1" fontAlgn="auto" latinLnBrk="0" hangingPunct="1">
              <a:spcBef>
                <a:spcPts val="0"/>
              </a:spcBef>
              <a:spcAft>
                <a:spcPts val="0"/>
              </a:spcAft>
              <a:defRPr kumimoji="0" sz="1000" b="0">
                <a:solidFill>
                  <a:schemeClr val="tx1"/>
                </a:solidFill>
                <a:latin typeface="+mn-lt"/>
              </a:defRPr>
            </a:lvl1pPr>
            <a:extLst/>
          </a:lstStyle>
          <a:p>
            <a:pPr>
              <a:defRPr/>
            </a:pPr>
            <a:fld id="{44042330-743E-45ED-90B7-08089885B297}" type="datetimeFigureOut">
              <a:rPr lang="en-US"/>
              <a:pPr>
                <a:defRPr/>
              </a:pPr>
              <a:t>1/9/2024</a:t>
            </a:fld>
            <a:endParaRPr lang="en-GB"/>
          </a:p>
        </p:txBody>
      </p:sp>
      <p:sp>
        <p:nvSpPr>
          <p:cNvPr id="22" name="Footer Placeholder 21"/>
          <p:cNvSpPr>
            <a:spLocks noGrp="1"/>
          </p:cNvSpPr>
          <p:nvPr>
            <p:ph type="ftr" sz="quarter" idx="3"/>
          </p:nvPr>
        </p:nvSpPr>
        <p:spPr>
          <a:xfrm>
            <a:off x="5839884" y="6408739"/>
            <a:ext cx="3134783"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endParaRPr lang="en-GB"/>
          </a:p>
        </p:txBody>
      </p:sp>
      <p:sp>
        <p:nvSpPr>
          <p:cNvPr id="18" name="Slide Number Placeholder 17"/>
          <p:cNvSpPr>
            <a:spLocks noGrp="1"/>
          </p:cNvSpPr>
          <p:nvPr>
            <p:ph type="sldNum" sz="quarter" idx="4"/>
          </p:nvPr>
        </p:nvSpPr>
        <p:spPr>
          <a:xfrm>
            <a:off x="11529484" y="6408739"/>
            <a:ext cx="488949"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2F81ADD8-36A1-49A3-8FAD-76A4FD46A921}"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4349" r:id="rId1"/>
    <p:sldLayoutId id="2147484342" r:id="rId2"/>
    <p:sldLayoutId id="2147484343" r:id="rId3"/>
    <p:sldLayoutId id="2147484344" r:id="rId4"/>
    <p:sldLayoutId id="2147484345" r:id="rId5"/>
    <p:sldLayoutId id="2147484346" r:id="rId6"/>
    <p:sldLayoutId id="2147484347" r:id="rId7"/>
    <p:sldLayoutId id="2147484348" r:id="rId8"/>
  </p:sldLayoutIdLst>
  <p:txStyles>
    <p:titleStyle>
      <a:lvl1pPr algn="l" rtl="0" eaLnBrk="0" fontAlgn="base" hangingPunct="0">
        <a:spcBef>
          <a:spcPct val="0"/>
        </a:spcBef>
        <a:spcAft>
          <a:spcPct val="0"/>
        </a:spcAft>
        <a:defRPr sz="4100"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a:solidFill>
            <a:schemeClr val="tx2"/>
          </a:solidFill>
          <a:latin typeface="Lucida Sans Unicode" pitchFamily="34" charset="0"/>
        </a:defRPr>
      </a:lvl2pPr>
      <a:lvl3pPr algn="l" rtl="0" eaLnBrk="0" fontAlgn="base" hangingPunct="0">
        <a:spcBef>
          <a:spcPct val="0"/>
        </a:spcBef>
        <a:spcAft>
          <a:spcPct val="0"/>
        </a:spcAft>
        <a:defRPr sz="4100">
          <a:solidFill>
            <a:schemeClr val="tx2"/>
          </a:solidFill>
          <a:latin typeface="Lucida Sans Unicode" pitchFamily="34" charset="0"/>
        </a:defRPr>
      </a:lvl3pPr>
      <a:lvl4pPr algn="l" rtl="0" eaLnBrk="0" fontAlgn="base" hangingPunct="0">
        <a:spcBef>
          <a:spcPct val="0"/>
        </a:spcBef>
        <a:spcAft>
          <a:spcPct val="0"/>
        </a:spcAft>
        <a:defRPr sz="4100">
          <a:solidFill>
            <a:schemeClr val="tx2"/>
          </a:solidFill>
          <a:latin typeface="Lucida Sans Unicode" pitchFamily="34" charset="0"/>
        </a:defRPr>
      </a:lvl4pPr>
      <a:lvl5pPr algn="l" rtl="0" eaLnBrk="0" fontAlgn="base" hangingPunct="0">
        <a:spcBef>
          <a:spcPct val="0"/>
        </a:spcBef>
        <a:spcAft>
          <a:spcPct val="0"/>
        </a:spcAft>
        <a:defRPr sz="4100">
          <a:solidFill>
            <a:schemeClr val="tx2"/>
          </a:solidFill>
          <a:latin typeface="Lucida Sans Unicode" pitchFamily="34" charset="0"/>
        </a:defRPr>
      </a:lvl5pPr>
      <a:lvl6pPr marL="457200" algn="l" rtl="0" fontAlgn="base">
        <a:spcBef>
          <a:spcPct val="0"/>
        </a:spcBef>
        <a:spcAft>
          <a:spcPct val="0"/>
        </a:spcAft>
        <a:defRPr sz="4100">
          <a:solidFill>
            <a:schemeClr val="tx2"/>
          </a:solidFill>
          <a:latin typeface="Lucida Sans Unicode" pitchFamily="34" charset="0"/>
        </a:defRPr>
      </a:lvl6pPr>
      <a:lvl7pPr marL="914400" algn="l" rtl="0" fontAlgn="base">
        <a:spcBef>
          <a:spcPct val="0"/>
        </a:spcBef>
        <a:spcAft>
          <a:spcPct val="0"/>
        </a:spcAft>
        <a:defRPr sz="4100">
          <a:solidFill>
            <a:schemeClr val="tx2"/>
          </a:solidFill>
          <a:latin typeface="Lucida Sans Unicode" pitchFamily="34" charset="0"/>
        </a:defRPr>
      </a:lvl7pPr>
      <a:lvl8pPr marL="1371600" algn="l" rtl="0" fontAlgn="base">
        <a:spcBef>
          <a:spcPct val="0"/>
        </a:spcBef>
        <a:spcAft>
          <a:spcPct val="0"/>
        </a:spcAft>
        <a:defRPr sz="4100">
          <a:solidFill>
            <a:schemeClr val="tx2"/>
          </a:solidFill>
          <a:latin typeface="Lucida Sans Unicode" pitchFamily="34" charset="0"/>
        </a:defRPr>
      </a:lvl8pPr>
      <a:lvl9pPr marL="1828800" algn="l" rtl="0" fontAlgn="base">
        <a:spcBef>
          <a:spcPct val="0"/>
        </a:spcBef>
        <a:spcAft>
          <a:spcPct val="0"/>
        </a:spcAft>
        <a:defRPr sz="4100">
          <a:solidFill>
            <a:schemeClr val="tx2"/>
          </a:solidFill>
          <a:latin typeface="Lucida Sans Unicode" pitchFamily="34" charset="0"/>
        </a:defRPr>
      </a:lvl9pPr>
      <a:extLst/>
    </p:titleStyle>
    <p:bodyStyle>
      <a:lvl1pPr marL="365125" indent="-255588" algn="l" rtl="0" eaLnBrk="0" fontAlgn="base" hangingPunct="0">
        <a:spcBef>
          <a:spcPts val="1000"/>
        </a:spcBef>
        <a:spcAft>
          <a:spcPct val="0"/>
        </a:spcAft>
        <a:buClr>
          <a:schemeClr val="accent1"/>
        </a:buClr>
        <a:buSzPct val="68000"/>
        <a:buFont typeface="Wingdings 3" pitchFamily="18" charset="2"/>
        <a:buChar char=""/>
        <a:defRPr sz="2400" kern="1200">
          <a:solidFill>
            <a:schemeClr val="tx1"/>
          </a:solidFill>
          <a:latin typeface="Verdana" pitchFamily="34" charset="0"/>
          <a:ea typeface="+mn-ea"/>
          <a:cs typeface="+mn-cs"/>
        </a:defRPr>
      </a:lvl1pPr>
      <a:lvl2pPr marL="620713" indent="-228600" algn="l" rtl="0" eaLnBrk="0" fontAlgn="base" hangingPunct="0">
        <a:spcBef>
          <a:spcPts val="600"/>
        </a:spcBef>
        <a:spcAft>
          <a:spcPct val="0"/>
        </a:spcAft>
        <a:buClr>
          <a:schemeClr val="accent1"/>
        </a:buClr>
        <a:buFont typeface="Verdana" pitchFamily="34" charset="0"/>
        <a:buChar char="◦"/>
        <a:defRPr sz="2000" kern="1200">
          <a:solidFill>
            <a:schemeClr val="tx1"/>
          </a:solidFill>
          <a:latin typeface="Verdana" pitchFamily="34" charset="0"/>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400" kern="1200">
          <a:solidFill>
            <a:schemeClr val="tx1"/>
          </a:solidFill>
          <a:latin typeface="Verdana" pitchFamily="34" charset="0"/>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Verdana" pitchFamily="34" charset="0"/>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sz="2000" kern="1200">
          <a:solidFill>
            <a:schemeClr val="tx1"/>
          </a:solidFill>
          <a:latin typeface="Verdana" pitchFamily="34" charset="0"/>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nogca.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B1C90C6F-E496-47D2-A158-5C1C9DA23D9E}"/>
              </a:ext>
            </a:extLst>
          </p:cNvPr>
          <p:cNvPicPr>
            <a:picLocks noChangeAspect="1"/>
          </p:cNvPicPr>
          <p:nvPr/>
        </p:nvPicPr>
        <p:blipFill rotWithShape="1">
          <a:blip r:embed="rId2">
            <a:extLst>
              <a:ext uri="{28A0092B-C50C-407E-A947-70E740481C1C}">
                <a14:useLocalDpi xmlns:a14="http://schemas.microsoft.com/office/drawing/2010/main" val="0"/>
              </a:ext>
            </a:extLst>
          </a:blip>
          <a:srcRect b="19811"/>
          <a:stretch/>
        </p:blipFill>
        <p:spPr>
          <a:xfrm>
            <a:off x="0" y="1"/>
            <a:ext cx="12192000" cy="4941167"/>
          </a:xfrm>
          <a:prstGeom prst="rect">
            <a:avLst/>
          </a:prstGeom>
        </p:spPr>
      </p:pic>
      <p:pic>
        <p:nvPicPr>
          <p:cNvPr id="4" name="Picture 6" descr="BSG logo">
            <a:extLst>
              <a:ext uri="{FF2B5EF4-FFF2-40B4-BE49-F238E27FC236}">
                <a16:creationId xmlns:a16="http://schemas.microsoft.com/office/drawing/2014/main" id="{873F125F-74B6-47EC-AC66-A3E5868333E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4194" y="6036594"/>
            <a:ext cx="476678" cy="530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R Logo artwork (CMYK)">
            <a:extLst>
              <a:ext uri="{FF2B5EF4-FFF2-40B4-BE49-F238E27FC236}">
                <a16:creationId xmlns:a16="http://schemas.microsoft.com/office/drawing/2014/main" id="{D503CB0F-0259-4872-8CA0-E584442808E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39105" y="5993731"/>
            <a:ext cx="1055686" cy="57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http://intranet.rcseng.ac.uk/information/working-guidelines/brand-guidelines/images/Royal%20College%20of%20Surgeons%20CMYK%20Colour%20Logo%20Large.jpg">
            <a:extLst>
              <a:ext uri="{FF2B5EF4-FFF2-40B4-BE49-F238E27FC236}">
                <a16:creationId xmlns:a16="http://schemas.microsoft.com/office/drawing/2014/main" id="{0BD0811D-DB60-4AF5-BE89-C5A696F6E40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68058" y="5999381"/>
            <a:ext cx="1350150" cy="542925"/>
          </a:xfrm>
          <a:prstGeom prst="rect">
            <a:avLst/>
          </a:prstGeom>
          <a:noFill/>
          <a:ln>
            <a:noFill/>
          </a:ln>
        </p:spPr>
      </p:pic>
      <p:pic>
        <p:nvPicPr>
          <p:cNvPr id="10" name="Picture 9">
            <a:extLst>
              <a:ext uri="{FF2B5EF4-FFF2-40B4-BE49-F238E27FC236}">
                <a16:creationId xmlns:a16="http://schemas.microsoft.com/office/drawing/2014/main" id="{5A7D29F7-51C5-4866-9401-E1A13DBCE4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05184" y="5953764"/>
            <a:ext cx="1379934" cy="729988"/>
          </a:xfrm>
          <a:prstGeom prst="rect">
            <a:avLst/>
          </a:prstGeom>
        </p:spPr>
      </p:pic>
      <p:sp>
        <p:nvSpPr>
          <p:cNvPr id="2" name="TextBox 1">
            <a:extLst>
              <a:ext uri="{FF2B5EF4-FFF2-40B4-BE49-F238E27FC236}">
                <a16:creationId xmlns:a16="http://schemas.microsoft.com/office/drawing/2014/main" id="{054558A2-1105-4D30-910B-901F665AD399}"/>
              </a:ext>
            </a:extLst>
          </p:cNvPr>
          <p:cNvSpPr txBox="1"/>
          <p:nvPr/>
        </p:nvSpPr>
        <p:spPr>
          <a:xfrm>
            <a:off x="1524000" y="2062287"/>
            <a:ext cx="9144000" cy="2062103"/>
          </a:xfrm>
          <a:prstGeom prst="rect">
            <a:avLst/>
          </a:prstGeom>
          <a:noFill/>
        </p:spPr>
        <p:txBody>
          <a:bodyPr wrap="square" rtlCol="0">
            <a:spAutoFit/>
          </a:bodyPr>
          <a:lstStyle/>
          <a:p>
            <a:pPr algn="ctr"/>
            <a:r>
              <a:rPr lang="de-DE" sz="3200" b="1" dirty="0">
                <a:solidFill>
                  <a:schemeClr val="bg1"/>
                </a:solidFill>
              </a:rPr>
              <a:t>National Oesophago-Gastric Cancer Audit</a:t>
            </a:r>
          </a:p>
          <a:p>
            <a:pPr algn="ctr"/>
            <a:endParaRPr lang="de-DE" sz="3200" b="1" dirty="0">
              <a:solidFill>
                <a:schemeClr val="bg1"/>
              </a:solidFill>
            </a:endParaRPr>
          </a:p>
          <a:p>
            <a:pPr algn="ctr"/>
            <a:r>
              <a:rPr lang="de-DE" sz="3200" b="1" dirty="0">
                <a:solidFill>
                  <a:schemeClr val="bg1"/>
                </a:solidFill>
              </a:rPr>
              <a:t>State of the Nation Report </a:t>
            </a:r>
          </a:p>
          <a:p>
            <a:pPr algn="ctr"/>
            <a:r>
              <a:rPr lang="de-DE" sz="3200" b="1" dirty="0">
                <a:solidFill>
                  <a:schemeClr val="bg1"/>
                </a:solidFill>
              </a:rPr>
              <a:t>Slide set, January 2024</a:t>
            </a:r>
          </a:p>
        </p:txBody>
      </p:sp>
      <p:pic>
        <p:nvPicPr>
          <p:cNvPr id="2052" name="Picture 4" descr="Image preview"/>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70006" y="5993731"/>
            <a:ext cx="1022429" cy="59479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p:nvPr/>
        </p:nvPicPr>
        <p:blipFill>
          <a:blip r:embed="rId8" cstate="print">
            <a:extLst>
              <a:ext uri="{28A0092B-C50C-407E-A947-70E740481C1C}">
                <a14:useLocalDpi xmlns:a14="http://schemas.microsoft.com/office/drawing/2010/main" val="0"/>
              </a:ext>
            </a:extLst>
          </a:blip>
          <a:stretch>
            <a:fillRect/>
          </a:stretch>
        </p:blipFill>
        <p:spPr>
          <a:xfrm>
            <a:off x="9130058" y="5853224"/>
            <a:ext cx="955040" cy="790575"/>
          </a:xfrm>
          <a:prstGeom prst="rect">
            <a:avLst/>
          </a:prstGeom>
        </p:spPr>
      </p:pic>
    </p:spTree>
    <p:extLst>
      <p:ext uri="{BB962C8B-B14F-4D97-AF65-F5344CB8AC3E}">
        <p14:creationId xmlns:p14="http://schemas.microsoft.com/office/powerpoint/2010/main" val="31145729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7392144" y="4142928"/>
            <a:ext cx="4449454" cy="584775"/>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7</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1" name="Rectangle 10"/>
          <p:cNvSpPr/>
          <p:nvPr/>
        </p:nvSpPr>
        <p:spPr>
          <a:xfrm>
            <a:off x="7392144" y="1984946"/>
            <a:ext cx="4449454" cy="19471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a:t>
            </a:r>
            <a:r>
              <a:rPr lang="en-GB" altLang="en-US"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 of </a:t>
            </a:r>
            <a:r>
              <a:rPr lang="en-GB" altLang="en-US" b="1" dirty="0" err="1">
                <a:solidFill>
                  <a:srgbClr val="FF0000"/>
                </a:solidFill>
                <a:latin typeface="Arial" panose="020B0604020202020204" pitchFamily="34" charset="0"/>
              </a:rPr>
              <a:t>yy</a:t>
            </a:r>
            <a:r>
              <a:rPr lang="en-GB" altLang="en-US" dirty="0">
                <a:solidFill>
                  <a:schemeClr val="tx1"/>
                </a:solidFill>
                <a:latin typeface="Arial" panose="020B0604020202020204" pitchFamily="34" charset="0"/>
              </a:rPr>
              <a:t> patients had complete clinical stage data </a:t>
            </a:r>
          </a:p>
          <a:p>
            <a:pPr algn="ctr"/>
            <a:r>
              <a:rPr lang="en-GB" altLang="en-US" dirty="0">
                <a:solidFill>
                  <a:schemeClr val="tx1"/>
                </a:solidFill>
                <a:latin typeface="Arial" panose="020B0604020202020204" pitchFamily="34" charset="0"/>
              </a:rPr>
              <a:t>(Apr 2020 - Mar 2022)</a:t>
            </a:r>
          </a:p>
        </p:txBody>
      </p:sp>
      <p:sp>
        <p:nvSpPr>
          <p:cNvPr id="12" name="Rectangle 11">
            <a:extLst>
              <a:ext uri="{FF2B5EF4-FFF2-40B4-BE49-F238E27FC236}">
                <a16:creationId xmlns:a16="http://schemas.microsoft.com/office/drawing/2014/main" id="{2FE1271D-2678-4664-A276-41FE49157944}"/>
              </a:ext>
            </a:extLst>
          </p:cNvPr>
          <p:cNvSpPr/>
          <p:nvPr/>
        </p:nvSpPr>
        <p:spPr>
          <a:xfrm>
            <a:off x="407368" y="1193158"/>
            <a:ext cx="8722895" cy="619272"/>
          </a:xfrm>
          <a:prstGeom prst="rect">
            <a:avLst/>
          </a:prstGeom>
        </p:spPr>
        <p:txBody>
          <a:bodyPr wrap="square">
            <a:spAutoFit/>
          </a:bodyPr>
          <a:lstStyle/>
          <a:p>
            <a:pPr>
              <a:lnSpc>
                <a:spcPct val="107000"/>
              </a:lnSpc>
              <a:spcAft>
                <a:spcPts val="800"/>
              </a:spcAft>
            </a:pPr>
            <a:r>
              <a:rPr lang="en-GB" sz="3200" b="1" dirty="0"/>
              <a:t>Data on clinical stage</a:t>
            </a:r>
          </a:p>
        </p:txBody>
      </p:sp>
      <p:graphicFrame>
        <p:nvGraphicFramePr>
          <p:cNvPr id="2" name="Table 1"/>
          <p:cNvGraphicFramePr>
            <a:graphicFrameLocks noGrp="1"/>
          </p:cNvGraphicFramePr>
          <p:nvPr>
            <p:extLst>
              <p:ext uri="{D42A27DB-BD31-4B8C-83A1-F6EECF244321}">
                <p14:modId xmlns:p14="http://schemas.microsoft.com/office/powerpoint/2010/main" val="2502325691"/>
              </p:ext>
            </p:extLst>
          </p:nvPr>
        </p:nvGraphicFramePr>
        <p:xfrm>
          <a:off x="263351" y="2025708"/>
          <a:ext cx="6408712" cy="2773299"/>
        </p:xfrm>
        <a:graphic>
          <a:graphicData uri="http://schemas.openxmlformats.org/drawingml/2006/table">
            <a:tbl>
              <a:tblPr firstRow="1" firstCol="1" bandRow="1">
                <a:tableStyleId>{5C22544A-7EE6-4342-B048-85BDC9FD1C3A}</a:tableStyleId>
              </a:tblPr>
              <a:tblGrid>
                <a:gridCol w="2016373">
                  <a:extLst>
                    <a:ext uri="{9D8B030D-6E8A-4147-A177-3AD203B41FA5}">
                      <a16:colId xmlns:a16="http://schemas.microsoft.com/office/drawing/2014/main" val="4273161029"/>
                    </a:ext>
                  </a:extLst>
                </a:gridCol>
                <a:gridCol w="1464113">
                  <a:extLst>
                    <a:ext uri="{9D8B030D-6E8A-4147-A177-3AD203B41FA5}">
                      <a16:colId xmlns:a16="http://schemas.microsoft.com/office/drawing/2014/main" val="819602934"/>
                    </a:ext>
                  </a:extLst>
                </a:gridCol>
                <a:gridCol w="1464113">
                  <a:extLst>
                    <a:ext uri="{9D8B030D-6E8A-4147-A177-3AD203B41FA5}">
                      <a16:colId xmlns:a16="http://schemas.microsoft.com/office/drawing/2014/main" val="100516332"/>
                    </a:ext>
                  </a:extLst>
                </a:gridCol>
                <a:gridCol w="1464113">
                  <a:extLst>
                    <a:ext uri="{9D8B030D-6E8A-4147-A177-3AD203B41FA5}">
                      <a16:colId xmlns:a16="http://schemas.microsoft.com/office/drawing/2014/main" val="1803899286"/>
                    </a:ext>
                  </a:extLst>
                </a:gridCol>
              </a:tblGrid>
              <a:tr h="692065">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1800" kern="1200" dirty="0">
                          <a:solidFill>
                            <a:schemeClr val="bg1"/>
                          </a:solidFill>
                          <a:effectLst/>
                          <a:latin typeface="Arial" panose="020B0604020202020204" pitchFamily="34" charset="0"/>
                          <a:ea typeface="+mn-ea"/>
                          <a:cs typeface="Arial" panose="020B0604020202020204" pitchFamily="34" charset="0"/>
                        </a:rPr>
                        <a:t>Clinical stage (pre-treatment)</a:t>
                      </a:r>
                    </a:p>
                    <a:p>
                      <a:pPr marL="0" algn="l" rtl="0" eaLnBrk="1" latinLnBrk="0" hangingPunct="1">
                        <a:lnSpc>
                          <a:spcPct val="107000"/>
                        </a:lnSpc>
                        <a:spcAft>
                          <a:spcPts val="0"/>
                        </a:spcAft>
                      </a:pPr>
                      <a:r>
                        <a:rPr kumimoji="0" lang="en-GB" sz="1800" kern="1200" dirty="0">
                          <a:solidFill>
                            <a:schemeClr val="bg1"/>
                          </a:solidFill>
                          <a:effectLst/>
                          <a:latin typeface="Arial" panose="020B0604020202020204" pitchFamily="34" charset="0"/>
                          <a:ea typeface="+mn-ea"/>
                          <a:cs typeface="Arial" panose="020B0604020202020204" pitchFamily="34" charset="0"/>
                        </a:rPr>
                        <a:t> </a:t>
                      </a:r>
                    </a:p>
                  </a:txBody>
                  <a:tcPr marL="82965" marR="82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B1"/>
                    </a:solidFill>
                  </a:tcPr>
                </a:tc>
                <a:tc>
                  <a:txBody>
                    <a:bodyPr/>
                    <a:lstStyle/>
                    <a:p>
                      <a:pPr marL="0" algn="l" rtl="0" eaLnBrk="1" latinLnBrk="0" hangingPunct="1">
                        <a:lnSpc>
                          <a:spcPct val="107000"/>
                        </a:lnSpc>
                        <a:spcAft>
                          <a:spcPts val="0"/>
                        </a:spcAft>
                      </a:pPr>
                      <a:r>
                        <a:rPr kumimoji="0" lang="en-GB" sz="1800" kern="1200" dirty="0" err="1">
                          <a:solidFill>
                            <a:schemeClr val="bg1"/>
                          </a:solidFill>
                          <a:effectLst/>
                          <a:latin typeface="Arial" panose="020B0604020202020204" pitchFamily="34" charset="0"/>
                          <a:ea typeface="+mn-ea"/>
                          <a:cs typeface="Arial" panose="020B0604020202020204" pitchFamily="34" charset="0"/>
                        </a:rPr>
                        <a:t>Oes</a:t>
                      </a:r>
                      <a:r>
                        <a:rPr kumimoji="0" lang="en-GB" sz="1800" kern="1200" dirty="0">
                          <a:solidFill>
                            <a:schemeClr val="bg1"/>
                          </a:solidFill>
                          <a:effectLst/>
                          <a:latin typeface="Arial" panose="020B0604020202020204" pitchFamily="34" charset="0"/>
                          <a:ea typeface="+mn-ea"/>
                          <a:cs typeface="Arial" panose="020B0604020202020204" pitchFamily="34" charset="0"/>
                        </a:rPr>
                        <a:t> SCC</a:t>
                      </a:r>
                    </a:p>
                    <a:p>
                      <a:pPr marL="0" algn="l" rtl="0" eaLnBrk="1" latinLnBrk="0" hangingPunct="1">
                        <a:lnSpc>
                          <a:spcPct val="107000"/>
                        </a:lnSpc>
                        <a:spcAft>
                          <a:spcPts val="0"/>
                        </a:spcAft>
                      </a:pPr>
                      <a:r>
                        <a:rPr kumimoji="0" lang="en-GB" sz="1800" kern="1200" dirty="0">
                          <a:solidFill>
                            <a:schemeClr val="bg1"/>
                          </a:solidFill>
                          <a:effectLst/>
                          <a:latin typeface="Arial" panose="020B0604020202020204" pitchFamily="34" charset="0"/>
                          <a:ea typeface="+mn-ea"/>
                          <a:cs typeface="Arial" panose="020B0604020202020204" pitchFamily="34" charset="0"/>
                        </a:rPr>
                        <a:t> </a:t>
                      </a:r>
                    </a:p>
                  </a:txBody>
                  <a:tcPr marL="82965" marR="82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B1"/>
                    </a:solidFill>
                  </a:tcPr>
                </a:tc>
                <a:tc>
                  <a:txBody>
                    <a:bodyPr/>
                    <a:lstStyle/>
                    <a:p>
                      <a:pPr marL="0" algn="l" rtl="0" eaLnBrk="1" latinLnBrk="0" hangingPunct="1">
                        <a:lnSpc>
                          <a:spcPct val="107000"/>
                        </a:lnSpc>
                        <a:spcAft>
                          <a:spcPts val="0"/>
                        </a:spcAft>
                      </a:pPr>
                      <a:r>
                        <a:rPr kumimoji="0" lang="en-GB" sz="1800" kern="1200" dirty="0" err="1">
                          <a:solidFill>
                            <a:schemeClr val="bg1"/>
                          </a:solidFill>
                          <a:effectLst/>
                          <a:latin typeface="Arial" panose="020B0604020202020204" pitchFamily="34" charset="0"/>
                          <a:ea typeface="+mn-ea"/>
                          <a:cs typeface="Arial" panose="020B0604020202020204" pitchFamily="34" charset="0"/>
                        </a:rPr>
                        <a:t>Oes</a:t>
                      </a:r>
                      <a:r>
                        <a:rPr kumimoji="0" lang="en-GB" sz="1800" kern="1200" dirty="0">
                          <a:solidFill>
                            <a:schemeClr val="bg1"/>
                          </a:solidFill>
                          <a:effectLst/>
                          <a:latin typeface="Arial" panose="020B0604020202020204" pitchFamily="34" charset="0"/>
                          <a:ea typeface="+mn-ea"/>
                          <a:cs typeface="Arial" panose="020B0604020202020204" pitchFamily="34" charset="0"/>
                        </a:rPr>
                        <a:t> ACA</a:t>
                      </a:r>
                    </a:p>
                  </a:txBody>
                  <a:tcPr marL="82965" marR="82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B1"/>
                    </a:solidFill>
                  </a:tcPr>
                </a:tc>
                <a:tc>
                  <a:txBody>
                    <a:bodyPr/>
                    <a:lstStyle/>
                    <a:p>
                      <a:pPr marL="0" algn="l" rtl="0" eaLnBrk="1" latinLnBrk="0" hangingPunct="1">
                        <a:lnSpc>
                          <a:spcPct val="107000"/>
                        </a:lnSpc>
                        <a:spcAft>
                          <a:spcPts val="0"/>
                        </a:spcAft>
                      </a:pPr>
                      <a:r>
                        <a:rPr kumimoji="0" lang="en-GB" sz="1800" kern="1200" dirty="0">
                          <a:solidFill>
                            <a:schemeClr val="bg1"/>
                          </a:solidFill>
                          <a:effectLst/>
                          <a:latin typeface="Arial" panose="020B0604020202020204" pitchFamily="34" charset="0"/>
                          <a:ea typeface="+mn-ea"/>
                          <a:cs typeface="Arial" panose="020B0604020202020204" pitchFamily="34" charset="0"/>
                        </a:rPr>
                        <a:t>Stomach</a:t>
                      </a:r>
                    </a:p>
                  </a:txBody>
                  <a:tcPr marL="82965" marR="8296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BABB1"/>
                    </a:solidFill>
                  </a:tcPr>
                </a:tc>
                <a:extLst>
                  <a:ext uri="{0D108BD9-81ED-4DB2-BD59-A6C34878D82A}">
                    <a16:rowId xmlns:a16="http://schemas.microsoft.com/office/drawing/2014/main" val="1079510442"/>
                  </a:ext>
                </a:extLst>
              </a:tr>
              <a:tr h="225619">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Stage 0/1</a:t>
                      </a:r>
                    </a:p>
                  </a:txBody>
                  <a:tcPr marL="82965" marR="829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4.4%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10.8%</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986515"/>
                  </a:ext>
                </a:extLst>
              </a:tr>
              <a:tr h="225619">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Stage 2</a:t>
                      </a:r>
                    </a:p>
                  </a:txBody>
                  <a:tcPr marL="82965" marR="829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26.5%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8.3%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17.4%</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8021672"/>
                  </a:ext>
                </a:extLst>
              </a:tr>
              <a:tr h="225619">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Stage 3</a:t>
                      </a:r>
                    </a:p>
                  </a:txBody>
                  <a:tcPr marL="82965" marR="829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38.7%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40.1%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26.6%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987746"/>
                  </a:ext>
                </a:extLst>
              </a:tr>
              <a:tr h="225619">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Stage 4</a:t>
                      </a:r>
                    </a:p>
                  </a:txBody>
                  <a:tcPr marL="82965" marR="829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32.1%</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47.2%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45.2%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96056954"/>
                  </a:ext>
                </a:extLst>
              </a:tr>
              <a:tr h="225619">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Missing</a:t>
                      </a:r>
                    </a:p>
                  </a:txBody>
                  <a:tcPr marL="82965" marR="829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533</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1,515</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892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9230199"/>
                  </a:ext>
                </a:extLst>
              </a:tr>
              <a:tr h="225619">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Total</a:t>
                      </a:r>
                    </a:p>
                  </a:txBody>
                  <a:tcPr marL="82965" marR="82965"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3,646</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11,192</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5,027</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0404094"/>
                  </a:ext>
                </a:extLst>
              </a:tr>
            </a:tbl>
          </a:graphicData>
        </a:graphic>
      </p:graphicFrame>
      <p:sp>
        <p:nvSpPr>
          <p:cNvPr id="3" name="Rectangle 2"/>
          <p:cNvSpPr/>
          <p:nvPr/>
        </p:nvSpPr>
        <p:spPr>
          <a:xfrm>
            <a:off x="263350" y="4667181"/>
            <a:ext cx="7128794" cy="338554"/>
          </a:xfrm>
          <a:prstGeom prst="rect">
            <a:avLst/>
          </a:prstGeom>
        </p:spPr>
        <p:txBody>
          <a:bodyPr wrap="square">
            <a:spAutoFit/>
          </a:bodyPr>
          <a:lstStyle/>
          <a:p>
            <a:r>
              <a:rPr lang="en-GB" sz="1600" dirty="0" err="1">
                <a:latin typeface="Calibri" panose="020F0502020204030204" pitchFamily="34" charset="0"/>
                <a:ea typeface="Calibri" panose="020F0502020204030204" pitchFamily="34" charset="0"/>
                <a:cs typeface="Times New Roman" panose="02020603050405020304" pitchFamily="18" charset="0"/>
              </a:rPr>
              <a:t>Oes</a:t>
            </a:r>
            <a:r>
              <a:rPr lang="en-GB" sz="1600" dirty="0">
                <a:latin typeface="Calibri" panose="020F0502020204030204" pitchFamily="34" charset="0"/>
                <a:ea typeface="Calibri" panose="020F0502020204030204" pitchFamily="34" charset="0"/>
                <a:cs typeface="Times New Roman" panose="02020603050405020304" pitchFamily="18" charset="0"/>
              </a:rPr>
              <a:t> – oesophageal; SCC – squamous cell carcinoma; ACA – adenocarcinoma</a:t>
            </a:r>
            <a:endParaRPr lang="en-GB" sz="1600" dirty="0"/>
          </a:p>
        </p:txBody>
      </p:sp>
    </p:spTree>
    <p:extLst>
      <p:ext uri="{BB962C8B-B14F-4D97-AF65-F5344CB8AC3E}">
        <p14:creationId xmlns:p14="http://schemas.microsoft.com/office/powerpoint/2010/main" val="231861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8" name="Rectangle 7">
            <a:extLst>
              <a:ext uri="{FF2B5EF4-FFF2-40B4-BE49-F238E27FC236}">
                <a16:creationId xmlns:a16="http://schemas.microsoft.com/office/drawing/2014/main" id="{2FE1271D-2678-4664-A276-41FE49157944}"/>
              </a:ext>
            </a:extLst>
          </p:cNvPr>
          <p:cNvSpPr/>
          <p:nvPr/>
        </p:nvSpPr>
        <p:spPr>
          <a:xfrm>
            <a:off x="411151" y="1147379"/>
            <a:ext cx="11449272" cy="1417183"/>
          </a:xfrm>
          <a:prstGeom prst="rect">
            <a:avLst/>
          </a:prstGeom>
        </p:spPr>
        <p:txBody>
          <a:bodyPr wrap="square">
            <a:spAutoFit/>
          </a:bodyPr>
          <a:lstStyle/>
          <a:p>
            <a:pPr>
              <a:lnSpc>
                <a:spcPct val="107000"/>
              </a:lnSpc>
              <a:spcAft>
                <a:spcPts val="800"/>
              </a:spcAft>
            </a:pPr>
            <a:r>
              <a:rPr lang="en-GB" sz="3200" b="1" dirty="0"/>
              <a:t>Treatment plans</a:t>
            </a:r>
            <a:endParaRPr lang="en-GB" dirty="0"/>
          </a:p>
          <a:p>
            <a:pPr marL="457200" indent="-457200">
              <a:lnSpc>
                <a:spcPct val="107000"/>
              </a:lnSpc>
              <a:spcAft>
                <a:spcPts val="800"/>
              </a:spcAft>
              <a:buFont typeface="Arial" panose="020B0604020202020204" pitchFamily="34" charset="0"/>
              <a:buChar char="•"/>
            </a:pPr>
            <a:r>
              <a:rPr lang="en-GB" dirty="0"/>
              <a:t>Overall, 37.2% of patients with OG cancer diagnosed in 2020-22 had a plan for curative treatment</a:t>
            </a:r>
          </a:p>
          <a:p>
            <a:pPr marL="457200" indent="-457200">
              <a:lnSpc>
                <a:spcPct val="107000"/>
              </a:lnSpc>
              <a:spcAft>
                <a:spcPts val="800"/>
              </a:spcAft>
              <a:buFont typeface="Arial" panose="020B0604020202020204" pitchFamily="34" charset="0"/>
              <a:buChar char="•"/>
            </a:pPr>
            <a:r>
              <a:rPr lang="en-GB" dirty="0"/>
              <a:t>There was substantial variation by clinical stage</a:t>
            </a:r>
          </a:p>
        </p:txBody>
      </p:sp>
      <p:graphicFrame>
        <p:nvGraphicFramePr>
          <p:cNvPr id="2" name="Table 1"/>
          <p:cNvGraphicFramePr>
            <a:graphicFrameLocks noGrp="1"/>
          </p:cNvGraphicFramePr>
          <p:nvPr>
            <p:extLst>
              <p:ext uri="{D42A27DB-BD31-4B8C-83A1-F6EECF244321}">
                <p14:modId xmlns:p14="http://schemas.microsoft.com/office/powerpoint/2010/main" val="2691740869"/>
              </p:ext>
            </p:extLst>
          </p:nvPr>
        </p:nvGraphicFramePr>
        <p:xfrm>
          <a:off x="911422" y="2900049"/>
          <a:ext cx="10369154" cy="3176541"/>
        </p:xfrm>
        <a:graphic>
          <a:graphicData uri="http://schemas.openxmlformats.org/drawingml/2006/table">
            <a:tbl>
              <a:tblPr firstRow="1" firstCol="1" bandRow="1">
                <a:tableStyleId>{5940675A-B579-460E-94D1-54222C63F5DA}</a:tableStyleId>
              </a:tblPr>
              <a:tblGrid>
                <a:gridCol w="1968979">
                  <a:extLst>
                    <a:ext uri="{9D8B030D-6E8A-4147-A177-3AD203B41FA5}">
                      <a16:colId xmlns:a16="http://schemas.microsoft.com/office/drawing/2014/main" val="451163214"/>
                    </a:ext>
                  </a:extLst>
                </a:gridCol>
                <a:gridCol w="1680035">
                  <a:extLst>
                    <a:ext uri="{9D8B030D-6E8A-4147-A177-3AD203B41FA5}">
                      <a16:colId xmlns:a16="http://schemas.microsoft.com/office/drawing/2014/main" val="321960185"/>
                    </a:ext>
                  </a:extLst>
                </a:gridCol>
                <a:gridCol w="1533945">
                  <a:extLst>
                    <a:ext uri="{9D8B030D-6E8A-4147-A177-3AD203B41FA5}">
                      <a16:colId xmlns:a16="http://schemas.microsoft.com/office/drawing/2014/main" val="476888925"/>
                    </a:ext>
                  </a:extLst>
                </a:gridCol>
                <a:gridCol w="1972215">
                  <a:extLst>
                    <a:ext uri="{9D8B030D-6E8A-4147-A177-3AD203B41FA5}">
                      <a16:colId xmlns:a16="http://schemas.microsoft.com/office/drawing/2014/main" val="35991085"/>
                    </a:ext>
                  </a:extLst>
                </a:gridCol>
                <a:gridCol w="1680035">
                  <a:extLst>
                    <a:ext uri="{9D8B030D-6E8A-4147-A177-3AD203B41FA5}">
                      <a16:colId xmlns:a16="http://schemas.microsoft.com/office/drawing/2014/main" val="2522409770"/>
                    </a:ext>
                  </a:extLst>
                </a:gridCol>
                <a:gridCol w="1533945">
                  <a:extLst>
                    <a:ext uri="{9D8B030D-6E8A-4147-A177-3AD203B41FA5}">
                      <a16:colId xmlns:a16="http://schemas.microsoft.com/office/drawing/2014/main" val="3723193578"/>
                    </a:ext>
                  </a:extLst>
                </a:gridCol>
              </a:tblGrid>
              <a:tr h="652797">
                <a:tc>
                  <a:txBody>
                    <a:bodyPr/>
                    <a:lstStyle/>
                    <a:p>
                      <a:pP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Treatment plan</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a:t>
                      </a:r>
                      <a:r>
                        <a:rPr lang="en-GB" sz="1800" b="1" dirty="0">
                          <a:solidFill>
                            <a:schemeClr val="bg1"/>
                          </a:solidFill>
                          <a:effectLst/>
                          <a:latin typeface="Arial" panose="020B0604020202020204" pitchFamily="34" charset="0"/>
                          <a:cs typeface="Arial" panose="020B0604020202020204" pitchFamily="34" charset="0"/>
                        </a:rPr>
                        <a:t> SCC</a:t>
                      </a:r>
                    </a:p>
                  </a:txBody>
                  <a:tcPr marL="68580" marR="68580" marT="0" marB="0">
                    <a:solidFill>
                      <a:srgbClr val="7BABB1"/>
                    </a:solidFill>
                  </a:tcPr>
                </a:tc>
                <a:tc>
                  <a:txBody>
                    <a:bodyPr/>
                    <a:lstStyle/>
                    <a:p>
                      <a:pPr algn="r">
                        <a:lnSpc>
                          <a:spcPct val="107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a:t>
                      </a:r>
                      <a:r>
                        <a:rPr lang="en-GB" sz="1800" b="1" dirty="0">
                          <a:solidFill>
                            <a:schemeClr val="bg1"/>
                          </a:solidFill>
                          <a:effectLst/>
                          <a:latin typeface="Arial" panose="020B0604020202020204" pitchFamily="34" charset="0"/>
                          <a:cs typeface="Arial" panose="020B0604020202020204" pitchFamily="34" charset="0"/>
                        </a:rPr>
                        <a:t> ACA Upper/Mid</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a:t>
                      </a:r>
                      <a:r>
                        <a:rPr lang="en-GB" sz="1800" b="1" dirty="0">
                          <a:solidFill>
                            <a:schemeClr val="bg1"/>
                          </a:solidFill>
                          <a:effectLst/>
                          <a:latin typeface="Arial" panose="020B0604020202020204" pitchFamily="34" charset="0"/>
                          <a:cs typeface="Arial" panose="020B0604020202020204" pitchFamily="34" charset="0"/>
                        </a:rPr>
                        <a:t> ACA</a:t>
                      </a:r>
                      <a:r>
                        <a:rPr lang="en-GB" sz="1800" b="1" baseline="0" dirty="0">
                          <a:solidFill>
                            <a:schemeClr val="bg1"/>
                          </a:solidFill>
                          <a:effectLst/>
                          <a:latin typeface="Arial" panose="020B0604020202020204" pitchFamily="34" charset="0"/>
                          <a:cs typeface="Arial" panose="020B0604020202020204" pitchFamily="34" charset="0"/>
                        </a:rPr>
                        <a:t> </a:t>
                      </a:r>
                    </a:p>
                    <a:p>
                      <a:pPr algn="r">
                        <a:lnSpc>
                          <a:spcPct val="115000"/>
                        </a:lnSpc>
                        <a:spcAft>
                          <a:spcPts val="0"/>
                        </a:spcAft>
                      </a:pPr>
                      <a:r>
                        <a:rPr lang="en-GB" sz="1800" b="1" dirty="0">
                          <a:solidFill>
                            <a:schemeClr val="bg1"/>
                          </a:solidFill>
                          <a:effectLst/>
                          <a:latin typeface="Arial" panose="020B0604020202020204" pitchFamily="34" charset="0"/>
                          <a:cs typeface="Arial" panose="020B0604020202020204" pitchFamily="34" charset="0"/>
                        </a:rPr>
                        <a:t>Lower</a:t>
                      </a:r>
                      <a:r>
                        <a:rPr lang="en-GB" sz="1800" b="1" baseline="0" dirty="0">
                          <a:solidFill>
                            <a:schemeClr val="bg1"/>
                          </a:solidFill>
                          <a:effectLst/>
                          <a:latin typeface="Arial" panose="020B0604020202020204" pitchFamily="34" charset="0"/>
                          <a:cs typeface="Arial" panose="020B0604020202020204" pitchFamily="34" charset="0"/>
                        </a:rPr>
                        <a:t> </a:t>
                      </a:r>
                      <a:r>
                        <a:rPr lang="en-GB" sz="1800" b="1" dirty="0">
                          <a:solidFill>
                            <a:schemeClr val="bg1"/>
                          </a:solidFill>
                          <a:effectLst/>
                          <a:latin typeface="Arial" panose="020B0604020202020204" pitchFamily="34" charset="0"/>
                          <a:cs typeface="Arial" panose="020B0604020202020204" pitchFamily="34" charset="0"/>
                        </a:rPr>
                        <a:t>(w SI,SII)</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a:solidFill>
                            <a:schemeClr val="bg1"/>
                          </a:solidFill>
                          <a:effectLst/>
                          <a:latin typeface="Arial" panose="020B0604020202020204" pitchFamily="34" charset="0"/>
                          <a:cs typeface="Arial" panose="020B0604020202020204" pitchFamily="34" charset="0"/>
                        </a:rPr>
                        <a:t>Stomach</a:t>
                      </a:r>
                    </a:p>
                    <a:p>
                      <a:pPr algn="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(w SIII)</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tc>
                  <a:txBody>
                    <a:bodyPr/>
                    <a:lstStyle/>
                    <a:p>
                      <a:pPr algn="r">
                        <a:lnSpc>
                          <a:spcPct val="115000"/>
                        </a:lnSpc>
                        <a:spcAft>
                          <a:spcPts val="0"/>
                        </a:spcAft>
                      </a:pPr>
                      <a:r>
                        <a:rPr lang="en-GB" sz="1800" b="1" dirty="0">
                          <a:solidFill>
                            <a:schemeClr val="bg1"/>
                          </a:solidFill>
                          <a:effectLst/>
                          <a:latin typeface="Arial" panose="020B0604020202020204" pitchFamily="34" charset="0"/>
                          <a:cs typeface="Arial" panose="020B0604020202020204" pitchFamily="34" charset="0"/>
                        </a:rPr>
                        <a:t>Total</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solidFill>
                      <a:srgbClr val="7BABB1"/>
                    </a:solidFill>
                  </a:tcPr>
                </a:tc>
                <a:extLst>
                  <a:ext uri="{0D108BD9-81ED-4DB2-BD59-A6C34878D82A}">
                    <a16:rowId xmlns:a16="http://schemas.microsoft.com/office/drawing/2014/main" val="1831403264"/>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Total patients</a:t>
                      </a:r>
                    </a:p>
                  </a:txBody>
                  <a:tcPr marL="68580" marR="68580" marT="0" marB="0"/>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3,646</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1,622</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9,570</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5,027</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19,865</a:t>
                      </a:r>
                    </a:p>
                  </a:txBody>
                  <a:tcPr marL="68580" marR="68580" marT="0" marB="0" anchor="ctr"/>
                </a:tc>
                <a:extLst>
                  <a:ext uri="{0D108BD9-81ED-4DB2-BD59-A6C34878D82A}">
                    <a16:rowId xmlns:a16="http://schemas.microsoft.com/office/drawing/2014/main" val="3180358435"/>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   Curative intent</a:t>
                      </a:r>
                    </a:p>
                  </a:txBody>
                  <a:tcPr marL="68580" marR="68580" marT="0" marB="0"/>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38.7%</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34.3%</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40.1%</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31.7%</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37.2%</a:t>
                      </a:r>
                    </a:p>
                  </a:txBody>
                  <a:tcPr marL="68580" marR="68580" marT="0" marB="0" anchor="ctr"/>
                </a:tc>
                <a:extLst>
                  <a:ext uri="{0D108BD9-81ED-4DB2-BD59-A6C34878D82A}">
                    <a16:rowId xmlns:a16="http://schemas.microsoft.com/office/drawing/2014/main" val="4228607547"/>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By clinical stage</a:t>
                      </a:r>
                    </a:p>
                  </a:txBody>
                  <a:tcPr marL="68580" marR="68580" marT="0" marB="0"/>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 </a:t>
                      </a:r>
                    </a:p>
                  </a:txBody>
                  <a:tcPr marL="68580" marR="68580" marT="0" marB="0" anchor="ctr"/>
                </a:tc>
                <a:extLst>
                  <a:ext uri="{0D108BD9-81ED-4DB2-BD59-A6C34878D82A}">
                    <a16:rowId xmlns:a16="http://schemas.microsoft.com/office/drawing/2014/main" val="1788521413"/>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   0/1</a:t>
                      </a:r>
                    </a:p>
                  </a:txBody>
                  <a:tcPr marL="68580" marR="68580" marT="0" marB="0"/>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81.0%</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91.4%</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95.4%</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69.8%</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81.9%</a:t>
                      </a:r>
                    </a:p>
                  </a:txBody>
                  <a:tcPr marL="68580" marR="68580" marT="0" marB="0" anchor="ctr"/>
                </a:tc>
                <a:extLst>
                  <a:ext uri="{0D108BD9-81ED-4DB2-BD59-A6C34878D82A}">
                    <a16:rowId xmlns:a16="http://schemas.microsoft.com/office/drawing/2014/main" val="4278785537"/>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   2 </a:t>
                      </a:r>
                    </a:p>
                  </a:txBody>
                  <a:tcPr marL="68580" marR="68580" marT="0" marB="0"/>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58.6%</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58.9%</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66.1%</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52.6%</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59.0%</a:t>
                      </a:r>
                    </a:p>
                  </a:txBody>
                  <a:tcPr marL="68580" marR="68580" marT="0" marB="0" anchor="ctr"/>
                </a:tc>
                <a:extLst>
                  <a:ext uri="{0D108BD9-81ED-4DB2-BD59-A6C34878D82A}">
                    <a16:rowId xmlns:a16="http://schemas.microsoft.com/office/drawing/2014/main" val="2258479599"/>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   3</a:t>
                      </a:r>
                    </a:p>
                  </a:txBody>
                  <a:tcPr marL="68580" marR="68580" marT="0" marB="0"/>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46.3%</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48.8%</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59.4%</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51.2%</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54.5%</a:t>
                      </a:r>
                    </a:p>
                  </a:txBody>
                  <a:tcPr marL="68580" marR="68580" marT="0" marB="0" anchor="ctr"/>
                </a:tc>
                <a:extLst>
                  <a:ext uri="{0D108BD9-81ED-4DB2-BD59-A6C34878D82A}">
                    <a16:rowId xmlns:a16="http://schemas.microsoft.com/office/drawing/2014/main" val="1543932933"/>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   4</a:t>
                      </a:r>
                    </a:p>
                  </a:txBody>
                  <a:tcPr marL="68580" marR="68580" marT="0" marB="0"/>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14.2%</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14.7%</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16.3%</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4.3%</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12.8%</a:t>
                      </a:r>
                    </a:p>
                  </a:txBody>
                  <a:tcPr marL="68580" marR="68580" marT="0" marB="0" anchor="ctr"/>
                </a:tc>
                <a:extLst>
                  <a:ext uri="{0D108BD9-81ED-4DB2-BD59-A6C34878D82A}">
                    <a16:rowId xmlns:a16="http://schemas.microsoft.com/office/drawing/2014/main" val="2843430495"/>
                  </a:ext>
                </a:extLst>
              </a:tr>
              <a:tr h="251181">
                <a:tc>
                  <a:txBody>
                    <a:bodyPr/>
                    <a:lstStyle/>
                    <a:p>
                      <a:pPr marL="0" algn="l"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(missing data)</a:t>
                      </a:r>
                    </a:p>
                  </a:txBody>
                  <a:tcPr marL="68580" marR="68580" marT="0" marB="0"/>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533</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303</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1,212</a:t>
                      </a:r>
                    </a:p>
                  </a:txBody>
                  <a:tcPr marL="68580" marR="68580" marT="0" marB="0" anchor="ctr"/>
                </a:tc>
                <a:tc>
                  <a:txBody>
                    <a:bodyPr/>
                    <a:lstStyle/>
                    <a:p>
                      <a:pPr marL="0" algn="r" rtl="0" eaLnBrk="1" latinLnBrk="0" hangingPunct="1">
                        <a:lnSpc>
                          <a:spcPct val="115000"/>
                        </a:lnSpc>
                        <a:spcAft>
                          <a:spcPts val="0"/>
                        </a:spcAft>
                      </a:pPr>
                      <a:r>
                        <a:rPr kumimoji="0" lang="en-GB" sz="1800" b="0" kern="1200">
                          <a:solidFill>
                            <a:schemeClr val="tx1"/>
                          </a:solidFill>
                          <a:effectLst/>
                          <a:latin typeface="Arial" panose="020B0604020202020204" pitchFamily="34" charset="0"/>
                          <a:ea typeface="+mn-ea"/>
                          <a:cs typeface="Arial" panose="020B0604020202020204" pitchFamily="34" charset="0"/>
                        </a:rPr>
                        <a:t>892</a:t>
                      </a:r>
                    </a:p>
                  </a:txBody>
                  <a:tcPr marL="68580" marR="68580" marT="0" marB="0" anchor="ctr"/>
                </a:tc>
                <a:tc>
                  <a:txBody>
                    <a:bodyPr/>
                    <a:lstStyle/>
                    <a:p>
                      <a:pPr marL="0" algn="r" rtl="0" eaLnBrk="1" latinLnBrk="0" hangingPunct="1">
                        <a:lnSpc>
                          <a:spcPct val="115000"/>
                        </a:lnSpc>
                        <a:spcAft>
                          <a:spcPts val="0"/>
                        </a:spcAft>
                      </a:pPr>
                      <a:r>
                        <a:rPr kumimoji="0" lang="en-GB" sz="1800" b="0" kern="1200" dirty="0">
                          <a:solidFill>
                            <a:schemeClr val="tx1"/>
                          </a:solidFill>
                          <a:effectLst/>
                          <a:latin typeface="Arial" panose="020B0604020202020204" pitchFamily="34" charset="0"/>
                          <a:ea typeface="+mn-ea"/>
                          <a:cs typeface="Arial" panose="020B0604020202020204" pitchFamily="34" charset="0"/>
                        </a:rPr>
                        <a:t>2,940</a:t>
                      </a:r>
                    </a:p>
                  </a:txBody>
                  <a:tcPr marL="68580" marR="68580" marT="0" marB="0" anchor="ctr"/>
                </a:tc>
                <a:extLst>
                  <a:ext uri="{0D108BD9-81ED-4DB2-BD59-A6C34878D82A}">
                    <a16:rowId xmlns:a16="http://schemas.microsoft.com/office/drawing/2014/main" val="2983771948"/>
                  </a:ext>
                </a:extLst>
              </a:tr>
            </a:tbl>
          </a:graphicData>
        </a:graphic>
      </p:graphicFrame>
      <p:sp>
        <p:nvSpPr>
          <p:cNvPr id="3" name="Rectangle 1"/>
          <p:cNvSpPr>
            <a:spLocks noChangeArrowheads="1"/>
          </p:cNvSpPr>
          <p:nvPr/>
        </p:nvSpPr>
        <p:spPr bwMode="auto">
          <a:xfrm>
            <a:off x="911422" y="6020865"/>
            <a:ext cx="10369154"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KEY: </a:t>
            </a:r>
            <a:r>
              <a:rPr kumimoji="0" lang="en-GB"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Oes</a:t>
            </a: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oesophageal, SCC – squamous cell carcinoma, ACA – adenocarcinoma, SI, SII, SIII - </a:t>
            </a:r>
            <a:r>
              <a:rPr kumimoji="0" lang="en-GB"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Siewert</a:t>
            </a: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classification of the gastro-oesophageal junction (GOJ) [</a:t>
            </a:r>
            <a:r>
              <a:rPr kumimoji="0" lang="en-GB" altLang="en-US" sz="11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Siewert</a:t>
            </a: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et al 1996]. See glossary for details.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6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7968208" y="2740568"/>
            <a:ext cx="3733423" cy="584775"/>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7</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1" name="Rectangle 10"/>
          <p:cNvSpPr/>
          <p:nvPr/>
        </p:nvSpPr>
        <p:spPr>
          <a:xfrm>
            <a:off x="427945" y="2420888"/>
            <a:ext cx="7366710" cy="158417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a:t>
            </a:r>
            <a:r>
              <a:rPr lang="en-GB" altLang="en-US"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 of patients with clinical stage 0-3 disease had a plan for curative treatment (Apr 2020 - Mar 2022)</a:t>
            </a:r>
          </a:p>
          <a:p>
            <a:pPr algn="ctr"/>
            <a:endParaRPr lang="en-GB" altLang="en-US" dirty="0">
              <a:solidFill>
                <a:schemeClr val="tx1"/>
              </a:solidFill>
              <a:latin typeface="Arial" panose="020B0604020202020204" pitchFamily="34" charset="0"/>
            </a:endParaRPr>
          </a:p>
          <a:p>
            <a:pPr algn="ctr"/>
            <a:r>
              <a:rPr lang="en-GB" altLang="en-US" dirty="0">
                <a:solidFill>
                  <a:schemeClr val="tx1"/>
                </a:solidFill>
                <a:latin typeface="Arial" panose="020B0604020202020204" pitchFamily="34" charset="0"/>
              </a:rPr>
              <a:t>The national average was </a:t>
            </a:r>
            <a:r>
              <a:rPr lang="en-GB" altLang="en-US" b="1" dirty="0">
                <a:solidFill>
                  <a:schemeClr val="tx1"/>
                </a:solidFill>
                <a:latin typeface="Arial" panose="020B0604020202020204" pitchFamily="34" charset="0"/>
              </a:rPr>
              <a:t>58.4%</a:t>
            </a:r>
            <a:endParaRPr lang="en-GB" altLang="en-US" dirty="0">
              <a:solidFill>
                <a:schemeClr val="tx1"/>
              </a:solidFill>
              <a:latin typeface="Arial" panose="020B0604020202020204" pitchFamily="34" charset="0"/>
            </a:endParaRPr>
          </a:p>
        </p:txBody>
      </p:sp>
      <p:sp>
        <p:nvSpPr>
          <p:cNvPr id="12" name="Rectangle 11">
            <a:extLst>
              <a:ext uri="{FF2B5EF4-FFF2-40B4-BE49-F238E27FC236}">
                <a16:creationId xmlns:a16="http://schemas.microsoft.com/office/drawing/2014/main" id="{2FE1271D-2678-4664-A276-41FE49157944}"/>
              </a:ext>
            </a:extLst>
          </p:cNvPr>
          <p:cNvSpPr/>
          <p:nvPr/>
        </p:nvSpPr>
        <p:spPr>
          <a:xfrm>
            <a:off x="407368" y="1193158"/>
            <a:ext cx="8722895" cy="580993"/>
          </a:xfrm>
          <a:prstGeom prst="rect">
            <a:avLst/>
          </a:prstGeom>
        </p:spPr>
        <p:txBody>
          <a:bodyPr wrap="square">
            <a:spAutoFit/>
          </a:bodyPr>
          <a:lstStyle/>
          <a:p>
            <a:pPr>
              <a:lnSpc>
                <a:spcPct val="107000"/>
              </a:lnSpc>
              <a:spcAft>
                <a:spcPts val="800"/>
              </a:spcAft>
            </a:pPr>
            <a:r>
              <a:rPr lang="en-GB" sz="3200" b="1" dirty="0"/>
              <a:t>Treatment plans</a:t>
            </a:r>
          </a:p>
        </p:txBody>
      </p:sp>
    </p:spTree>
    <p:extLst>
      <p:ext uri="{BB962C8B-B14F-4D97-AF65-F5344CB8AC3E}">
        <p14:creationId xmlns:p14="http://schemas.microsoft.com/office/powerpoint/2010/main" val="3992079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11151" y="1147379"/>
            <a:ext cx="11449272" cy="2009909"/>
          </a:xfrm>
          <a:prstGeom prst="rect">
            <a:avLst/>
          </a:prstGeom>
        </p:spPr>
        <p:txBody>
          <a:bodyPr wrap="square">
            <a:spAutoFit/>
          </a:bodyPr>
          <a:lstStyle/>
          <a:p>
            <a:pPr>
              <a:lnSpc>
                <a:spcPct val="107000"/>
              </a:lnSpc>
              <a:spcAft>
                <a:spcPts val="800"/>
              </a:spcAft>
            </a:pPr>
            <a:r>
              <a:rPr lang="en-GB" sz="3200" b="1" dirty="0"/>
              <a:t>Waiting times along the care pathway</a:t>
            </a:r>
            <a:endParaRPr lang="en-GB" dirty="0"/>
          </a:p>
          <a:p>
            <a:pPr marL="457200" indent="-457200">
              <a:lnSpc>
                <a:spcPct val="107000"/>
              </a:lnSpc>
              <a:spcAft>
                <a:spcPts val="800"/>
              </a:spcAft>
              <a:buFont typeface="Arial" panose="020B0604020202020204" pitchFamily="34" charset="0"/>
              <a:buChar char="•"/>
            </a:pPr>
            <a:endParaRPr lang="en-GB" dirty="0"/>
          </a:p>
          <a:p>
            <a:pPr marL="457200" indent="-457200">
              <a:lnSpc>
                <a:spcPct val="107000"/>
              </a:lnSpc>
              <a:spcAft>
                <a:spcPts val="800"/>
              </a:spcAft>
              <a:buFont typeface="Arial" panose="020B0604020202020204" pitchFamily="34" charset="0"/>
              <a:buChar char="•"/>
            </a:pPr>
            <a:r>
              <a:rPr lang="en-GB" dirty="0"/>
              <a:t>Overall, 65.4% of patients diagnosed after an urgent GP referral waited more than 62 days from referral to primary treatment, while 18.7% of patients (all referral routes) waited more than 104 days from referral to primary treatment</a:t>
            </a:r>
          </a:p>
        </p:txBody>
      </p:sp>
      <p:graphicFrame>
        <p:nvGraphicFramePr>
          <p:cNvPr id="8" name="Content Placeholder 3"/>
          <p:cNvGraphicFramePr>
            <a:graphicFrameLocks/>
          </p:cNvGraphicFramePr>
          <p:nvPr>
            <p:extLst>
              <p:ext uri="{D42A27DB-BD31-4B8C-83A1-F6EECF244321}">
                <p14:modId xmlns:p14="http://schemas.microsoft.com/office/powerpoint/2010/main" val="1622453534"/>
              </p:ext>
            </p:extLst>
          </p:nvPr>
        </p:nvGraphicFramePr>
        <p:xfrm>
          <a:off x="911424" y="3717032"/>
          <a:ext cx="9937104" cy="1696597"/>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r>
                        <a:rPr kumimoji="0" lang="en-GB" sz="1800" b="1" kern="1200" dirty="0">
                          <a:solidFill>
                            <a:schemeClr val="tx1"/>
                          </a:solidFill>
                          <a:effectLst/>
                          <a:latin typeface="Arial" panose="020B0604020202020204" pitchFamily="34" charset="0"/>
                          <a:ea typeface="+mn-ea"/>
                          <a:cs typeface="Arial" panose="020B0604020202020204" pitchFamily="34" charset="0"/>
                        </a:rPr>
                        <a:t>Recommendation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a:effectLst/>
                          <a:latin typeface="Arial" panose="020B0604020202020204" pitchFamily="34" charset="0"/>
                          <a:cs typeface="Arial" panose="020B0604020202020204" pitchFamily="34" charset="0"/>
                        </a:rPr>
                        <a:t>Pages of SOTN Report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nSpc>
                          <a:spcPct val="115000"/>
                        </a:lnSpc>
                        <a:spcAft>
                          <a:spcPts val="1000"/>
                        </a:spcAft>
                        <a:buFont typeface="+mj-lt"/>
                        <a:buNone/>
                      </a:pPr>
                      <a:r>
                        <a:rPr kumimoji="0" lang="en-GB" sz="1800" kern="1200" dirty="0">
                          <a:solidFill>
                            <a:schemeClr val="tx1"/>
                          </a:solidFill>
                          <a:effectLst/>
                          <a:latin typeface="Arial" panose="020B0604020202020204" pitchFamily="34" charset="0"/>
                          <a:ea typeface="+mn-ea"/>
                          <a:cs typeface="Arial" panose="020B0604020202020204" pitchFamily="34" charset="0"/>
                        </a:rPr>
                        <a:t>Review </a:t>
                      </a:r>
                      <a:r>
                        <a:rPr kumimoji="0" lang="en-GB" sz="1800" kern="1200" dirty="0" err="1">
                          <a:solidFill>
                            <a:schemeClr val="tx1"/>
                          </a:solidFill>
                          <a:effectLst/>
                          <a:latin typeface="Arial" panose="020B0604020202020204" pitchFamily="34" charset="0"/>
                          <a:ea typeface="+mn-ea"/>
                          <a:cs typeface="Arial" panose="020B0604020202020204" pitchFamily="34" charset="0"/>
                        </a:rPr>
                        <a:t>oesophago</a:t>
                      </a:r>
                      <a:r>
                        <a:rPr kumimoji="0" lang="en-GB" sz="1800" kern="1200" dirty="0">
                          <a:solidFill>
                            <a:schemeClr val="tx1"/>
                          </a:solidFill>
                          <a:effectLst/>
                          <a:latin typeface="Arial" panose="020B0604020202020204" pitchFamily="34" charset="0"/>
                          <a:ea typeface="+mn-ea"/>
                          <a:cs typeface="Arial" panose="020B0604020202020204" pitchFamily="34" charset="0"/>
                        </a:rPr>
                        <a:t>-gastric cancer care pathways against best practice guidance to identify ways to reduce the proportion of patients with OG cancer waiting more than 62 days from urgent referral to first treatment.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7</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236327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11"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407368" y="4097116"/>
            <a:ext cx="11284751" cy="338554"/>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8</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2" name="Rectangle 11"/>
          <p:cNvSpPr/>
          <p:nvPr/>
        </p:nvSpPr>
        <p:spPr>
          <a:xfrm>
            <a:off x="407368" y="2548707"/>
            <a:ext cx="11284751" cy="115212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median time from referral to start of curative treatment was </a:t>
            </a:r>
            <a:r>
              <a:rPr lang="en-GB" altLang="en-US" b="1" dirty="0">
                <a:solidFill>
                  <a:srgbClr val="FF0000"/>
                </a:solidFill>
                <a:latin typeface="Arial" panose="020B0604020202020204" pitchFamily="34" charset="0"/>
              </a:rPr>
              <a:t>xx days </a:t>
            </a:r>
            <a:r>
              <a:rPr lang="en-GB" altLang="en-US" dirty="0">
                <a:solidFill>
                  <a:schemeClr val="tx1"/>
                </a:solidFill>
                <a:latin typeface="Arial" panose="020B0604020202020204" pitchFamily="34" charset="0"/>
              </a:rPr>
              <a:t>(Apr 2020 - Mar 2022)</a:t>
            </a:r>
          </a:p>
        </p:txBody>
      </p:sp>
      <p:sp>
        <p:nvSpPr>
          <p:cNvPr id="13" name="Rectangle 12">
            <a:extLst>
              <a:ext uri="{FF2B5EF4-FFF2-40B4-BE49-F238E27FC236}">
                <a16:creationId xmlns:a16="http://schemas.microsoft.com/office/drawing/2014/main" id="{2FE1271D-2678-4664-A276-41FE49157944}"/>
              </a:ext>
            </a:extLst>
          </p:cNvPr>
          <p:cNvSpPr/>
          <p:nvPr/>
        </p:nvSpPr>
        <p:spPr>
          <a:xfrm>
            <a:off x="407368" y="1193158"/>
            <a:ext cx="10945216" cy="619272"/>
          </a:xfrm>
          <a:prstGeom prst="rect">
            <a:avLst/>
          </a:prstGeom>
        </p:spPr>
        <p:txBody>
          <a:bodyPr wrap="square">
            <a:spAutoFit/>
          </a:bodyPr>
          <a:lstStyle/>
          <a:p>
            <a:pPr>
              <a:lnSpc>
                <a:spcPct val="107000"/>
              </a:lnSpc>
              <a:spcAft>
                <a:spcPts val="800"/>
              </a:spcAft>
            </a:pPr>
            <a:r>
              <a:rPr lang="en-GB" sz="3200" b="1" dirty="0"/>
              <a:t>Time from referral to start of curative treatment</a:t>
            </a:r>
          </a:p>
        </p:txBody>
      </p:sp>
    </p:spTree>
    <p:extLst>
      <p:ext uri="{BB962C8B-B14F-4D97-AF65-F5344CB8AC3E}">
        <p14:creationId xmlns:p14="http://schemas.microsoft.com/office/powerpoint/2010/main" val="25840810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11"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8195179" y="3599979"/>
            <a:ext cx="3733423" cy="584775"/>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8</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2" name="Rectangle 11"/>
          <p:cNvSpPr/>
          <p:nvPr/>
        </p:nvSpPr>
        <p:spPr>
          <a:xfrm>
            <a:off x="623392" y="3068960"/>
            <a:ext cx="7366710" cy="164681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median time from referral to start of non-curative treatment was </a:t>
            </a:r>
            <a:r>
              <a:rPr lang="en-GB" altLang="en-US" b="1" dirty="0">
                <a:solidFill>
                  <a:srgbClr val="FF0000"/>
                </a:solidFill>
                <a:latin typeface="Arial" panose="020B0604020202020204" pitchFamily="34" charset="0"/>
              </a:rPr>
              <a:t>xx days </a:t>
            </a:r>
            <a:r>
              <a:rPr lang="en-GB" altLang="en-US" dirty="0">
                <a:solidFill>
                  <a:schemeClr val="tx1"/>
                </a:solidFill>
                <a:latin typeface="Arial" panose="020B0604020202020204" pitchFamily="34" charset="0"/>
              </a:rPr>
              <a:t>(Apr 2020 - Mar 2022)</a:t>
            </a:r>
          </a:p>
        </p:txBody>
      </p:sp>
      <p:sp>
        <p:nvSpPr>
          <p:cNvPr id="13" name="Rectangle 12">
            <a:extLst>
              <a:ext uri="{FF2B5EF4-FFF2-40B4-BE49-F238E27FC236}">
                <a16:creationId xmlns:a16="http://schemas.microsoft.com/office/drawing/2014/main" id="{2FE1271D-2678-4664-A276-41FE49157944}"/>
              </a:ext>
            </a:extLst>
          </p:cNvPr>
          <p:cNvSpPr/>
          <p:nvPr/>
        </p:nvSpPr>
        <p:spPr>
          <a:xfrm>
            <a:off x="407368" y="1289458"/>
            <a:ext cx="10945216" cy="619272"/>
          </a:xfrm>
          <a:prstGeom prst="rect">
            <a:avLst/>
          </a:prstGeom>
        </p:spPr>
        <p:txBody>
          <a:bodyPr wrap="square">
            <a:spAutoFit/>
          </a:bodyPr>
          <a:lstStyle/>
          <a:p>
            <a:pPr>
              <a:lnSpc>
                <a:spcPct val="107000"/>
              </a:lnSpc>
              <a:spcAft>
                <a:spcPts val="800"/>
              </a:spcAft>
            </a:pPr>
            <a:r>
              <a:rPr lang="en-GB" sz="3200" b="1" dirty="0"/>
              <a:t>Time from referral to start of non-curative treatment</a:t>
            </a:r>
          </a:p>
        </p:txBody>
      </p:sp>
    </p:spTree>
    <p:extLst>
      <p:ext uri="{BB962C8B-B14F-4D97-AF65-F5344CB8AC3E}">
        <p14:creationId xmlns:p14="http://schemas.microsoft.com/office/powerpoint/2010/main" val="935861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11151" y="1147379"/>
            <a:ext cx="11449272" cy="580993"/>
          </a:xfrm>
          <a:prstGeom prst="rect">
            <a:avLst/>
          </a:prstGeom>
        </p:spPr>
        <p:txBody>
          <a:bodyPr wrap="square">
            <a:spAutoFit/>
          </a:bodyPr>
          <a:lstStyle/>
          <a:p>
            <a:pPr>
              <a:lnSpc>
                <a:spcPct val="107000"/>
              </a:lnSpc>
              <a:spcAft>
                <a:spcPts val="800"/>
              </a:spcAft>
            </a:pPr>
            <a:r>
              <a:rPr lang="en-GB" sz="3200" b="1" dirty="0"/>
              <a:t>Nutritional support in OG cancer</a:t>
            </a:r>
            <a:endParaRPr lang="en-GB" dirty="0"/>
          </a:p>
        </p:txBody>
      </p:sp>
      <p:sp>
        <p:nvSpPr>
          <p:cNvPr id="5" name="Rectangle 4"/>
          <p:cNvSpPr/>
          <p:nvPr/>
        </p:nvSpPr>
        <p:spPr>
          <a:xfrm>
            <a:off x="623392" y="2462047"/>
            <a:ext cx="11219994" cy="166379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information about pre-treatment nutritional support was submitted for </a:t>
            </a:r>
            <a:r>
              <a:rPr lang="en-GB" altLang="en-US"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 of patients </a:t>
            </a:r>
          </a:p>
          <a:p>
            <a:pPr algn="ctr"/>
            <a:r>
              <a:rPr lang="en-GB" altLang="en-US" dirty="0">
                <a:solidFill>
                  <a:schemeClr val="tx1"/>
                </a:solidFill>
                <a:latin typeface="Arial" panose="020B0604020202020204" pitchFamily="34" charset="0"/>
              </a:rPr>
              <a:t>(Apr 2020 - Mar 2022).</a:t>
            </a:r>
          </a:p>
          <a:p>
            <a:pPr algn="ctr"/>
            <a:endParaRPr lang="en-GB" altLang="en-US" dirty="0">
              <a:solidFill>
                <a:schemeClr val="tx1"/>
              </a:solidFill>
              <a:latin typeface="Arial" panose="020B0604020202020204" pitchFamily="34" charset="0"/>
            </a:endParaRPr>
          </a:p>
          <a:p>
            <a:pPr algn="ctr"/>
            <a:r>
              <a:rPr lang="en-GB" altLang="en-US" dirty="0">
                <a:solidFill>
                  <a:schemeClr val="tx1"/>
                </a:solidFill>
                <a:latin typeface="Arial" panose="020B0604020202020204" pitchFamily="34" charset="0"/>
              </a:rPr>
              <a:t>Of these, </a:t>
            </a:r>
            <a:r>
              <a:rPr lang="en-GB" altLang="en-US"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 received assessment and advice from a dietitian.</a:t>
            </a:r>
          </a:p>
        </p:txBody>
      </p:sp>
      <p:sp>
        <p:nvSpPr>
          <p:cNvPr id="9"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5591944" y="4869160"/>
            <a:ext cx="6251443" cy="338554"/>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11 </a:t>
            </a:r>
            <a:r>
              <a:rPr lang="en-GB" altLang="en-US" sz="1600" dirty="0">
                <a:latin typeface="Arial" panose="020B0604020202020204" pitchFamily="34" charset="0"/>
              </a:rPr>
              <a:t>of the Data Tables</a:t>
            </a:r>
          </a:p>
        </p:txBody>
      </p:sp>
    </p:spTree>
    <p:extLst>
      <p:ext uri="{BB962C8B-B14F-4D97-AF65-F5344CB8AC3E}">
        <p14:creationId xmlns:p14="http://schemas.microsoft.com/office/powerpoint/2010/main" val="22887248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graphicFrame>
        <p:nvGraphicFramePr>
          <p:cNvPr id="11" name="Content Placeholder 3"/>
          <p:cNvGraphicFramePr>
            <a:graphicFrameLocks/>
          </p:cNvGraphicFramePr>
          <p:nvPr>
            <p:extLst>
              <p:ext uri="{D42A27DB-BD31-4B8C-83A1-F6EECF244321}">
                <p14:modId xmlns:p14="http://schemas.microsoft.com/office/powerpoint/2010/main" val="2732986466"/>
              </p:ext>
            </p:extLst>
          </p:nvPr>
        </p:nvGraphicFramePr>
        <p:xfrm>
          <a:off x="911424" y="2276872"/>
          <a:ext cx="9937104" cy="2505139"/>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r>
                        <a:rPr lang="en-GB" sz="1800" b="1" dirty="0">
                          <a:effectLst/>
                          <a:latin typeface="Arial" panose="020B0604020202020204" pitchFamily="34" charset="0"/>
                          <a:cs typeface="Arial" panose="020B0604020202020204" pitchFamily="34" charset="0"/>
                        </a:rPr>
                        <a:t>Recommendation</a:t>
                      </a:r>
                      <a:r>
                        <a:rPr lang="en-GB" sz="1800" b="1" baseline="0" dirty="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a:effectLst/>
                          <a:latin typeface="Arial" panose="020B0604020202020204" pitchFamily="34" charset="0"/>
                          <a:cs typeface="Arial" panose="020B0604020202020204" pitchFamily="34" charset="0"/>
                        </a:rPr>
                        <a:t>Pages of SOTN Report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gn="l" rtl="0" eaLnBrk="1" latinLnBrk="0" hangingPunct="1">
                        <a:lnSpc>
                          <a:spcPct val="107000"/>
                        </a:lnSpc>
                        <a:spcAft>
                          <a:spcPts val="0"/>
                        </a:spcAft>
                        <a:buFont typeface="+mj-lt"/>
                        <a:buNone/>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p>
                      <a:pPr lvl="0"/>
                      <a:r>
                        <a:rPr kumimoji="0" lang="en-GB" sz="1800" kern="1200" dirty="0">
                          <a:solidFill>
                            <a:schemeClr val="tx1"/>
                          </a:solidFill>
                          <a:effectLst/>
                          <a:latin typeface="Arial" panose="020B0604020202020204" pitchFamily="34" charset="0"/>
                          <a:ea typeface="+mn-ea"/>
                          <a:cs typeface="Arial" panose="020B0604020202020204" pitchFamily="34" charset="0"/>
                        </a:rPr>
                        <a:t>Given the often profound impact of OG cancer on patients’ nutritional status, Cancer Alliances and Wales Cancer Network should review specialist dietetic provision across their region, and ensure OG cancer units are resourced according to national specifications to ensure that all patients have access to appropriate dietetic input. </a:t>
                      </a:r>
                    </a:p>
                    <a:p>
                      <a:pPr lvl="0"/>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a:effectLst/>
                          <a:latin typeface="Arial" panose="020B0604020202020204" pitchFamily="34" charset="0"/>
                          <a:cs typeface="Arial" panose="020B0604020202020204" pitchFamily="34" charset="0"/>
                        </a:rPr>
                        <a:t>10</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9543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6" name="Rectangle 5">
            <a:extLst>
              <a:ext uri="{FF2B5EF4-FFF2-40B4-BE49-F238E27FC236}">
                <a16:creationId xmlns:a16="http://schemas.microsoft.com/office/drawing/2014/main" id="{2FE1271D-2678-4664-A276-41FE49157944}"/>
              </a:ext>
            </a:extLst>
          </p:cNvPr>
          <p:cNvSpPr/>
          <p:nvPr/>
        </p:nvSpPr>
        <p:spPr>
          <a:xfrm>
            <a:off x="407368" y="1193158"/>
            <a:ext cx="11438279" cy="2511457"/>
          </a:xfrm>
          <a:prstGeom prst="rect">
            <a:avLst/>
          </a:prstGeom>
        </p:spPr>
        <p:txBody>
          <a:bodyPr wrap="square">
            <a:spAutoFit/>
          </a:bodyPr>
          <a:lstStyle/>
          <a:p>
            <a:pPr>
              <a:lnSpc>
                <a:spcPct val="107000"/>
              </a:lnSpc>
              <a:spcAft>
                <a:spcPts val="800"/>
              </a:spcAft>
            </a:pPr>
            <a:r>
              <a:rPr lang="en-GB" sz="3200" b="1" dirty="0"/>
              <a:t>Curative surgery</a:t>
            </a:r>
            <a:endParaRPr lang="en-GB" dirty="0"/>
          </a:p>
          <a:p>
            <a:pPr marL="457200" indent="-457200">
              <a:lnSpc>
                <a:spcPct val="107000"/>
              </a:lnSpc>
              <a:spcAft>
                <a:spcPts val="800"/>
              </a:spcAft>
              <a:buFont typeface="Arial" panose="020B0604020202020204" pitchFamily="34" charset="0"/>
              <a:buChar char="•"/>
            </a:pPr>
            <a:endParaRPr lang="en-GB" dirty="0"/>
          </a:p>
          <a:p>
            <a:pPr marL="457200" indent="-457200">
              <a:lnSpc>
                <a:spcPct val="107000"/>
              </a:lnSpc>
              <a:spcAft>
                <a:spcPts val="800"/>
              </a:spcAft>
              <a:buFont typeface="Arial" panose="020B0604020202020204" pitchFamily="34" charset="0"/>
              <a:buChar char="•"/>
            </a:pPr>
            <a:r>
              <a:rPr lang="en-GB" dirty="0"/>
              <a:t>Among patients diagnosed over three years (April 2019 - March 2022) who had curative surgery, there were:</a:t>
            </a:r>
          </a:p>
          <a:p>
            <a:pPr marL="914400" lvl="1" indent="-457200">
              <a:lnSpc>
                <a:spcPct val="107000"/>
              </a:lnSpc>
              <a:spcAft>
                <a:spcPts val="800"/>
              </a:spcAft>
              <a:buFont typeface="Arial" panose="020B0604020202020204" pitchFamily="34" charset="0"/>
              <a:buChar char="•"/>
            </a:pPr>
            <a:r>
              <a:rPr lang="en-GB" dirty="0"/>
              <a:t>3,733 </a:t>
            </a:r>
            <a:r>
              <a:rPr lang="en-GB" dirty="0" err="1"/>
              <a:t>oesophagectomies</a:t>
            </a:r>
            <a:endParaRPr lang="en-GB" dirty="0"/>
          </a:p>
          <a:p>
            <a:pPr marL="914400" lvl="1" indent="-457200">
              <a:lnSpc>
                <a:spcPct val="107000"/>
              </a:lnSpc>
              <a:spcAft>
                <a:spcPts val="800"/>
              </a:spcAft>
              <a:buFont typeface="Arial" panose="020B0604020202020204" pitchFamily="34" charset="0"/>
              <a:buChar char="•"/>
            </a:pPr>
            <a:r>
              <a:rPr lang="en-GB" dirty="0"/>
              <a:t>1,720 </a:t>
            </a:r>
            <a:r>
              <a:rPr lang="en-GB" dirty="0" err="1"/>
              <a:t>gastrectomies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1894084099"/>
              </p:ext>
            </p:extLst>
          </p:nvPr>
        </p:nvGraphicFramePr>
        <p:xfrm>
          <a:off x="983432" y="4005064"/>
          <a:ext cx="9505057" cy="1872207"/>
        </p:xfrm>
        <a:graphic>
          <a:graphicData uri="http://schemas.openxmlformats.org/drawingml/2006/table">
            <a:tbl>
              <a:tblPr firstRow="1" firstCol="1" bandRow="1">
                <a:tableStyleId>{5940675A-B579-460E-94D1-54222C63F5DA}</a:tableStyleId>
              </a:tblPr>
              <a:tblGrid>
                <a:gridCol w="2827960">
                  <a:extLst>
                    <a:ext uri="{9D8B030D-6E8A-4147-A177-3AD203B41FA5}">
                      <a16:colId xmlns:a16="http://schemas.microsoft.com/office/drawing/2014/main" val="1249613689"/>
                    </a:ext>
                  </a:extLst>
                </a:gridCol>
                <a:gridCol w="2268467">
                  <a:extLst>
                    <a:ext uri="{9D8B030D-6E8A-4147-A177-3AD203B41FA5}">
                      <a16:colId xmlns:a16="http://schemas.microsoft.com/office/drawing/2014/main" val="2575912078"/>
                    </a:ext>
                  </a:extLst>
                </a:gridCol>
                <a:gridCol w="2203263">
                  <a:extLst>
                    <a:ext uri="{9D8B030D-6E8A-4147-A177-3AD203B41FA5}">
                      <a16:colId xmlns:a16="http://schemas.microsoft.com/office/drawing/2014/main" val="608861364"/>
                    </a:ext>
                  </a:extLst>
                </a:gridCol>
                <a:gridCol w="2205367">
                  <a:extLst>
                    <a:ext uri="{9D8B030D-6E8A-4147-A177-3AD203B41FA5}">
                      <a16:colId xmlns:a16="http://schemas.microsoft.com/office/drawing/2014/main" val="3553883185"/>
                    </a:ext>
                  </a:extLst>
                </a:gridCol>
              </a:tblGrid>
              <a:tr h="467627">
                <a:tc>
                  <a:txBody>
                    <a:bodyPr/>
                    <a:lstStyle/>
                    <a:p>
                      <a:endParaRPr lang="en-GB" sz="1800" b="1" dirty="0">
                        <a:solidFill>
                          <a:schemeClr val="bg1"/>
                        </a:solidFill>
                        <a:effectLst/>
                        <a:latin typeface="Arial" panose="020B0604020202020204" pitchFamily="34" charset="0"/>
                        <a:cs typeface="Arial" panose="020B0604020202020204" pitchFamily="34" charset="0"/>
                      </a:endParaRPr>
                    </a:p>
                  </a:txBody>
                  <a:tcPr marL="102475" marR="102475" marT="0" marB="0" anchor="ctr">
                    <a:solidFill>
                      <a:srgbClr val="7BABB1"/>
                    </a:solidFill>
                  </a:tcPr>
                </a:tc>
                <a:tc>
                  <a:txBody>
                    <a:bodyPr/>
                    <a:lstStyle/>
                    <a:p>
                      <a:pPr algn="ctr">
                        <a:lnSpc>
                          <a:spcPct val="107000"/>
                        </a:lnSpc>
                        <a:spcAft>
                          <a:spcPts val="0"/>
                        </a:spcAft>
                      </a:pPr>
                      <a:r>
                        <a:rPr lang="en-GB" sz="1800" b="1" dirty="0" err="1">
                          <a:solidFill>
                            <a:schemeClr val="bg1"/>
                          </a:solidFill>
                          <a:effectLst/>
                          <a:latin typeface="Arial" panose="020B0604020202020204" pitchFamily="34" charset="0"/>
                          <a:cs typeface="Arial" panose="020B0604020202020204" pitchFamily="34" charset="0"/>
                        </a:rPr>
                        <a:t>Oesophagectomy</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Gastrectomy</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Overall</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solidFill>
                      <a:srgbClr val="7BABB1"/>
                    </a:solidFill>
                  </a:tcPr>
                </a:tc>
                <a:extLst>
                  <a:ext uri="{0D108BD9-81ED-4DB2-BD59-A6C34878D82A}">
                    <a16:rowId xmlns:a16="http://schemas.microsoft.com/office/drawing/2014/main" val="1121910959"/>
                  </a:ext>
                </a:extLst>
              </a:tr>
              <a:tr h="702290">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30-day mortality (95%CI)</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1.4% (1.0 to 1.8)</a:t>
                      </a:r>
                    </a:p>
                  </a:txBody>
                  <a:tcPr marL="68580" marR="68580"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1.6% (1.0 to 2.2)</a:t>
                      </a:r>
                    </a:p>
                  </a:txBody>
                  <a:tcPr marL="68580" marR="68580" marT="0" marB="0" anchor="ctr"/>
                </a:tc>
                <a:tc>
                  <a:txBody>
                    <a:bodyPr/>
                    <a:lstStyle/>
                    <a:p>
                      <a:pPr algn="ct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1.5% (1.2 to 1.8)</a:t>
                      </a:r>
                    </a:p>
                  </a:txBody>
                  <a:tcPr marL="68580" marR="68580" marT="0" marB="0" anchor="ctr"/>
                </a:tc>
                <a:extLst>
                  <a:ext uri="{0D108BD9-81ED-4DB2-BD59-A6C34878D82A}">
                    <a16:rowId xmlns:a16="http://schemas.microsoft.com/office/drawing/2014/main" val="720064367"/>
                  </a:ext>
                </a:extLst>
              </a:tr>
              <a:tr h="702290">
                <a:tc>
                  <a:txBody>
                    <a:bodyPr/>
                    <a:lstStyle/>
                    <a:p>
                      <a:pPr>
                        <a:lnSpc>
                          <a:spcPct val="107000"/>
                        </a:lnSpc>
                        <a:spcAft>
                          <a:spcPts val="0"/>
                        </a:spcAft>
                      </a:pPr>
                      <a:r>
                        <a:rPr lang="en-GB" sz="1800">
                          <a:effectLst/>
                          <a:latin typeface="Arial" panose="020B0604020202020204" pitchFamily="34" charset="0"/>
                          <a:cs typeface="Arial" panose="020B0604020202020204" pitchFamily="34" charset="0"/>
                        </a:rPr>
                        <a:t>90-day mortality (95% CI)</a:t>
                      </a:r>
                      <a:endParaRPr lang="en-GB" sz="1800">
                        <a:effectLst/>
                        <a:latin typeface="Arial" panose="020B0604020202020204" pitchFamily="34" charset="0"/>
                        <a:ea typeface="Calibri" panose="020F0502020204030204" pitchFamily="34" charset="0"/>
                        <a:cs typeface="Arial" panose="020B0604020202020204" pitchFamily="34" charset="0"/>
                      </a:endParaRPr>
                    </a:p>
                  </a:txBody>
                  <a:tcPr marL="102475" marR="102475" marT="0" marB="0" anchor="ctr"/>
                </a:tc>
                <a:tc>
                  <a:txBody>
                    <a:bodyPr/>
                    <a:lstStyle/>
                    <a:p>
                      <a:pPr algn="ct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3.0% (2.5 to 3.6)</a:t>
                      </a:r>
                    </a:p>
                  </a:txBody>
                  <a:tcPr marL="68580" marR="68580"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2.5% (1.8 to 3.2)</a:t>
                      </a:r>
                    </a:p>
                  </a:txBody>
                  <a:tcPr marL="68580" marR="68580"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2.9% (2.4 to 3.3)</a:t>
                      </a:r>
                    </a:p>
                  </a:txBody>
                  <a:tcPr marL="68580" marR="68580" marT="0" marB="0" anchor="ctr"/>
                </a:tc>
                <a:extLst>
                  <a:ext uri="{0D108BD9-81ED-4DB2-BD59-A6C34878D82A}">
                    <a16:rowId xmlns:a16="http://schemas.microsoft.com/office/drawing/2014/main" val="418679812"/>
                  </a:ext>
                </a:extLst>
              </a:tr>
            </a:tbl>
          </a:graphicData>
        </a:graphic>
      </p:graphicFrame>
    </p:spTree>
    <p:extLst>
      <p:ext uri="{BB962C8B-B14F-4D97-AF65-F5344CB8AC3E}">
        <p14:creationId xmlns:p14="http://schemas.microsoft.com/office/powerpoint/2010/main" val="164807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1240956" y="4684795"/>
            <a:ext cx="3733423" cy="584775"/>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9</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13" name="Rectangle 12"/>
          <p:cNvSpPr/>
          <p:nvPr/>
        </p:nvSpPr>
        <p:spPr>
          <a:xfrm>
            <a:off x="551384" y="2694754"/>
            <a:ext cx="4968552" cy="137112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 90-day risk-adjusted mortality rate: </a:t>
            </a:r>
            <a:r>
              <a:rPr lang="en-GB" altLang="en-US" b="1" dirty="0">
                <a:solidFill>
                  <a:srgbClr val="FF0000"/>
                </a:solidFill>
                <a:latin typeface="Arial" panose="020B0604020202020204" pitchFamily="34" charset="0"/>
              </a:rPr>
              <a:t>xx%</a:t>
            </a:r>
          </a:p>
          <a:p>
            <a:pPr algn="ctr"/>
            <a:endParaRPr lang="en-GB" altLang="en-US" b="1" dirty="0">
              <a:solidFill>
                <a:srgbClr val="FF0000"/>
              </a:solidFill>
              <a:latin typeface="Arial" panose="020B0604020202020204" pitchFamily="34" charset="0"/>
            </a:endParaRPr>
          </a:p>
          <a:p>
            <a:pPr algn="ctr"/>
            <a:r>
              <a:rPr lang="en-GB" altLang="en-US" dirty="0">
                <a:solidFill>
                  <a:schemeClr val="tx1"/>
                </a:solidFill>
                <a:latin typeface="Arial" panose="020B0604020202020204" pitchFamily="34" charset="0"/>
              </a:rPr>
              <a:t>(</a:t>
            </a:r>
            <a:r>
              <a:rPr lang="en-GB" altLang="en-US" sz="1600" dirty="0">
                <a:solidFill>
                  <a:schemeClr val="tx1"/>
                </a:solidFill>
                <a:latin typeface="Arial" panose="020B0604020202020204" pitchFamily="34" charset="0"/>
              </a:rPr>
              <a:t>Local 30-day risk-adjusted mortality rate: </a:t>
            </a:r>
            <a:r>
              <a:rPr lang="en-GB" altLang="en-US" sz="1600"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a:t>
            </a:r>
          </a:p>
        </p:txBody>
      </p:sp>
      <p:sp>
        <p:nvSpPr>
          <p:cNvPr id="14" name="Rectangle 13">
            <a:extLst>
              <a:ext uri="{FF2B5EF4-FFF2-40B4-BE49-F238E27FC236}">
                <a16:creationId xmlns:a16="http://schemas.microsoft.com/office/drawing/2014/main" id="{2FE1271D-2678-4664-A276-41FE49157944}"/>
              </a:ext>
            </a:extLst>
          </p:cNvPr>
          <p:cNvSpPr/>
          <p:nvPr/>
        </p:nvSpPr>
        <p:spPr>
          <a:xfrm>
            <a:off x="407368" y="1193158"/>
            <a:ext cx="10801200" cy="882678"/>
          </a:xfrm>
          <a:prstGeom prst="rect">
            <a:avLst/>
          </a:prstGeom>
        </p:spPr>
        <p:txBody>
          <a:bodyPr wrap="square">
            <a:spAutoFit/>
          </a:bodyPr>
          <a:lstStyle/>
          <a:p>
            <a:pPr>
              <a:lnSpc>
                <a:spcPct val="107000"/>
              </a:lnSpc>
              <a:spcAft>
                <a:spcPts val="800"/>
              </a:spcAft>
            </a:pPr>
            <a:r>
              <a:rPr lang="en-GB" sz="2400" b="1" dirty="0"/>
              <a:t>Adjusted 90-day mortality after curative surgery for OG cancer among patients diagnosed April 2019-March 2022 in England and Wales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6715" y="2348880"/>
            <a:ext cx="5306931" cy="3854748"/>
          </a:xfrm>
          <a:prstGeom prst="rect">
            <a:avLst/>
          </a:prstGeom>
        </p:spPr>
      </p:pic>
    </p:spTree>
    <p:extLst>
      <p:ext uri="{BB962C8B-B14F-4D97-AF65-F5344CB8AC3E}">
        <p14:creationId xmlns:p14="http://schemas.microsoft.com/office/powerpoint/2010/main" val="3373138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5" name="Rectangle 4">
            <a:extLst>
              <a:ext uri="{FF2B5EF4-FFF2-40B4-BE49-F238E27FC236}">
                <a16:creationId xmlns:a16="http://schemas.microsoft.com/office/drawing/2014/main" id="{2FE1271D-2678-4664-A276-41FE49157944}"/>
              </a:ext>
            </a:extLst>
          </p:cNvPr>
          <p:cNvSpPr/>
          <p:nvPr/>
        </p:nvSpPr>
        <p:spPr>
          <a:xfrm>
            <a:off x="623392" y="1412776"/>
            <a:ext cx="10945216" cy="5120633"/>
          </a:xfrm>
          <a:prstGeom prst="rect">
            <a:avLst/>
          </a:prstGeom>
        </p:spPr>
        <p:txBody>
          <a:bodyPr wrap="square">
            <a:spAutoFit/>
          </a:bodyPr>
          <a:lstStyle/>
          <a:p>
            <a:pPr>
              <a:lnSpc>
                <a:spcPct val="107000"/>
              </a:lnSpc>
              <a:spcAft>
                <a:spcPts val="800"/>
              </a:spcAft>
            </a:pPr>
            <a:r>
              <a:rPr lang="en-GB" sz="2800" b="1" dirty="0"/>
              <a:t>This slide set has been created to help NHS organisations:</a:t>
            </a:r>
            <a:endParaRPr lang="en-GB" sz="2800" dirty="0"/>
          </a:p>
          <a:p>
            <a:pPr marL="457200" indent="-457200">
              <a:lnSpc>
                <a:spcPct val="107000"/>
              </a:lnSpc>
              <a:spcAft>
                <a:spcPts val="800"/>
              </a:spcAft>
              <a:buFont typeface="Arial" panose="020B0604020202020204" pitchFamily="34" charset="0"/>
              <a:buChar char="•"/>
            </a:pPr>
            <a:r>
              <a:rPr lang="en-GB" sz="2400" dirty="0"/>
              <a:t>Present the findings from the NOGCA State of the Nation Report at local meetings</a:t>
            </a:r>
          </a:p>
          <a:p>
            <a:pPr marL="457200" indent="-457200">
              <a:lnSpc>
                <a:spcPct val="107000"/>
              </a:lnSpc>
              <a:spcAft>
                <a:spcPts val="800"/>
              </a:spcAft>
              <a:buFont typeface="Arial" panose="020B0604020202020204" pitchFamily="34" charset="0"/>
              <a:buChar char="•"/>
            </a:pPr>
            <a:r>
              <a:rPr lang="en-GB" sz="2400" dirty="0"/>
              <a:t>Review how their services and outcomes compare against other NHS trusts / local health boards and against national figures</a:t>
            </a:r>
          </a:p>
          <a:p>
            <a:pPr>
              <a:lnSpc>
                <a:spcPct val="107000"/>
              </a:lnSpc>
              <a:spcAft>
                <a:spcPts val="800"/>
              </a:spcAft>
            </a:pPr>
            <a:endParaRPr lang="en-GB" sz="2400" dirty="0"/>
          </a:p>
          <a:p>
            <a:pPr marL="342900" indent="-342900">
              <a:lnSpc>
                <a:spcPct val="107000"/>
              </a:lnSpc>
              <a:spcAft>
                <a:spcPts val="800"/>
              </a:spcAft>
              <a:buFont typeface="Wingdings" panose="05000000000000000000" pitchFamily="2" charset="2"/>
              <a:buChar char="Ø"/>
            </a:pPr>
            <a:r>
              <a:rPr lang="en-GB" sz="2400" dirty="0">
                <a:solidFill>
                  <a:srgbClr val="FF0000"/>
                </a:solidFill>
              </a:rPr>
              <a:t>Figures from your NHS organisation can be found in the online Data Tables for the State of the Nation (SOTN) Report and added to the slides where indicated.</a:t>
            </a:r>
          </a:p>
          <a:p>
            <a:pPr>
              <a:lnSpc>
                <a:spcPct val="107000"/>
              </a:lnSpc>
              <a:spcAft>
                <a:spcPts val="800"/>
              </a:spcAft>
            </a:pPr>
            <a:endParaRPr lang="en-GB" sz="2400" b="1" dirty="0">
              <a:solidFill>
                <a:srgbClr val="FF0000"/>
              </a:solidFill>
            </a:endParaRPr>
          </a:p>
          <a:p>
            <a:pPr>
              <a:lnSpc>
                <a:spcPct val="107000"/>
              </a:lnSpc>
              <a:spcAft>
                <a:spcPts val="800"/>
              </a:spcAft>
            </a:pPr>
            <a:r>
              <a:rPr lang="en-GB" sz="2400" dirty="0"/>
              <a:t>Annual Report and Data Tables: </a:t>
            </a:r>
            <a:r>
              <a:rPr lang="en-GB" sz="2400" dirty="0">
                <a:solidFill>
                  <a:srgbClr val="FF0000"/>
                </a:solidFill>
              </a:rPr>
              <a:t>[ADD LINK]</a:t>
            </a:r>
          </a:p>
        </p:txBody>
      </p:sp>
    </p:spTree>
    <p:extLst>
      <p:ext uri="{BB962C8B-B14F-4D97-AF65-F5344CB8AC3E}">
        <p14:creationId xmlns:p14="http://schemas.microsoft.com/office/powerpoint/2010/main" val="1477738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492383094"/>
              </p:ext>
            </p:extLst>
          </p:nvPr>
        </p:nvGraphicFramePr>
        <p:xfrm>
          <a:off x="1127448" y="2170914"/>
          <a:ext cx="9505056" cy="3344080"/>
        </p:xfrm>
        <a:graphic>
          <a:graphicData uri="http://schemas.openxmlformats.org/drawingml/2006/table">
            <a:tbl>
              <a:tblPr>
                <a:tableStyleId>{2D5ABB26-0587-4C30-8999-92F81FD0307C}</a:tableStyleId>
              </a:tblPr>
              <a:tblGrid>
                <a:gridCol w="5755355">
                  <a:extLst>
                    <a:ext uri="{9D8B030D-6E8A-4147-A177-3AD203B41FA5}">
                      <a16:colId xmlns:a16="http://schemas.microsoft.com/office/drawing/2014/main" val="739712097"/>
                    </a:ext>
                  </a:extLst>
                </a:gridCol>
                <a:gridCol w="1921805">
                  <a:extLst>
                    <a:ext uri="{9D8B030D-6E8A-4147-A177-3AD203B41FA5}">
                      <a16:colId xmlns:a16="http://schemas.microsoft.com/office/drawing/2014/main" val="2189026684"/>
                    </a:ext>
                  </a:extLst>
                </a:gridCol>
                <a:gridCol w="1827896">
                  <a:extLst>
                    <a:ext uri="{9D8B030D-6E8A-4147-A177-3AD203B41FA5}">
                      <a16:colId xmlns:a16="http://schemas.microsoft.com/office/drawing/2014/main" val="20002"/>
                    </a:ext>
                  </a:extLst>
                </a:gridCol>
              </a:tblGrid>
              <a:tr h="523680">
                <a:tc>
                  <a:txBody>
                    <a:bodyPr/>
                    <a:lstStyle/>
                    <a:p>
                      <a:pPr marL="85725" indent="0" algn="l" fontAlgn="b"/>
                      <a:r>
                        <a:rPr lang="en-GB" sz="1800" b="1" u="none" strike="noStrike" dirty="0">
                          <a:effectLst/>
                          <a:latin typeface="Arial" panose="020B0604020202020204" pitchFamily="34" charset="0"/>
                          <a:cs typeface="Arial" panose="020B0604020202020204" pitchFamily="34" charset="0"/>
                        </a:rPr>
                        <a:t>Indicator (2019-22)</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u="none" strike="noStrike" dirty="0">
                          <a:effectLst/>
                          <a:latin typeface="Arial" panose="020B0604020202020204" pitchFamily="34" charset="0"/>
                          <a:cs typeface="Arial" panose="020B0604020202020204" pitchFamily="34" charset="0"/>
                        </a:rPr>
                        <a:t>National </a:t>
                      </a:r>
                    </a:p>
                    <a:p>
                      <a:pPr algn="ctr" fontAlgn="b"/>
                      <a:r>
                        <a:rPr lang="en-GB" sz="1800" b="1" u="none" strike="noStrike" dirty="0">
                          <a:effectLst/>
                          <a:latin typeface="Arial" panose="020B0604020202020204" pitchFamily="34" charset="0"/>
                          <a:cs typeface="Arial" panose="020B0604020202020204" pitchFamily="34" charset="0"/>
                        </a:rPr>
                        <a:t>average</a:t>
                      </a:r>
                      <a:endParaRPr lang="en-GB" sz="18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chemeClr val="accent2"/>
                          </a:solidFill>
                          <a:effectLst/>
                          <a:latin typeface="Arial" panose="020B0604020202020204" pitchFamily="34" charset="0"/>
                          <a:cs typeface="Arial" panose="020B0604020202020204" pitchFamily="34" charset="0"/>
                        </a:rPr>
                        <a:t>Your organisation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10131655"/>
                  </a:ext>
                </a:extLst>
              </a:tr>
              <a:tr h="595255">
                <a:tc>
                  <a:txBody>
                    <a:bodyPr/>
                    <a:lstStyle/>
                    <a:p>
                      <a:pPr marL="85725" indent="0" algn="l" fontAlgn="b"/>
                      <a:r>
                        <a:rPr lang="en-GB" sz="1800" u="none" strike="noStrike" dirty="0">
                          <a:effectLst/>
                          <a:latin typeface="Arial" panose="020B0604020202020204" pitchFamily="34" charset="0"/>
                          <a:cs typeface="Arial" panose="020B0604020202020204" pitchFamily="34" charset="0"/>
                        </a:rPr>
                        <a:t>Proportion of patients with 15 or</a:t>
                      </a:r>
                      <a:r>
                        <a:rPr lang="en-GB" sz="1800" u="none" strike="noStrike" baseline="0" dirty="0">
                          <a:effectLst/>
                          <a:latin typeface="Arial" panose="020B0604020202020204" pitchFamily="34" charset="0"/>
                          <a:cs typeface="Arial" panose="020B0604020202020204" pitchFamily="34" charset="0"/>
                        </a:rPr>
                        <a:t> more</a:t>
                      </a:r>
                      <a:r>
                        <a:rPr lang="en-GB" sz="1800" u="none" strike="noStrike" dirty="0">
                          <a:effectLst/>
                          <a:latin typeface="Arial" panose="020B0604020202020204" pitchFamily="34" charset="0"/>
                          <a:cs typeface="Arial" panose="020B0604020202020204" pitchFamily="34" charset="0"/>
                        </a:rPr>
                        <a:t> lymph nodes examined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GB" sz="1800" kern="1200" dirty="0">
                          <a:effectLst/>
                          <a:latin typeface="Arial" panose="020B0604020202020204" pitchFamily="34" charset="0"/>
                          <a:cs typeface="Arial" panose="020B0604020202020204" pitchFamily="34" charset="0"/>
                        </a:rPr>
                        <a:t>90.1%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kumimoji="0" lang="en-GB" sz="1800" b="1" i="0" kern="1200" dirty="0">
                          <a:solidFill>
                            <a:schemeClr val="accent2"/>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7336914"/>
                  </a:ext>
                </a:extLst>
              </a:tr>
              <a:tr h="730220">
                <a:tc>
                  <a:txBody>
                    <a:bodyPr/>
                    <a:lstStyle/>
                    <a:p>
                      <a:pPr marL="85725" indent="0" algn="l" fontAlgn="b"/>
                      <a:r>
                        <a:rPr lang="en-GB" sz="1800" u="none" strike="noStrike" dirty="0">
                          <a:effectLst/>
                          <a:latin typeface="Arial" panose="020B0604020202020204" pitchFamily="34" charset="0"/>
                          <a:cs typeface="Arial" panose="020B0604020202020204" pitchFamily="34" charset="0"/>
                        </a:rPr>
                        <a:t>Proportion of patients with positive longitudinal margins - </a:t>
                      </a:r>
                      <a:r>
                        <a:rPr lang="en-GB" sz="1800" u="none" strike="noStrike" dirty="0" err="1">
                          <a:effectLst/>
                          <a:latin typeface="Arial" panose="020B0604020202020204" pitchFamily="34" charset="0"/>
                          <a:cs typeface="Arial" panose="020B0604020202020204" pitchFamily="34" charset="0"/>
                        </a:rPr>
                        <a:t>oesophagectomy</a:t>
                      </a:r>
                      <a:r>
                        <a:rPr lang="en-GB" sz="1800" u="none" strike="noStrike" dirty="0">
                          <a:effectLst/>
                          <a:latin typeface="Arial" panose="020B0604020202020204" pitchFamily="34" charset="0"/>
                          <a:cs typeface="Arial" panose="020B0604020202020204" pitchFamily="34" charset="0"/>
                        </a:rPr>
                        <a:t> (adjusted)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4.9%</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chemeClr val="accent2"/>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89391490"/>
                  </a:ext>
                </a:extLst>
              </a:tr>
              <a:tr h="730220">
                <a:tc>
                  <a:txBody>
                    <a:bodyPr/>
                    <a:lstStyle/>
                    <a:p>
                      <a:pPr marL="85725" marR="0" lvl="0" indent="0" algn="l" defTabSz="914400" rtl="0" eaLnBrk="1" fontAlgn="b" latinLnBrk="0" hangingPunct="1">
                        <a:lnSpc>
                          <a:spcPct val="100000"/>
                        </a:lnSpc>
                        <a:spcBef>
                          <a:spcPts val="0"/>
                        </a:spcBef>
                        <a:spcAft>
                          <a:spcPts val="0"/>
                        </a:spcAft>
                        <a:buClrTx/>
                        <a:buSzTx/>
                        <a:buFontTx/>
                        <a:buNone/>
                        <a:tabLst/>
                        <a:defRPr/>
                      </a:pPr>
                      <a:r>
                        <a:rPr lang="en-GB" sz="1800" u="none" strike="noStrike" dirty="0">
                          <a:effectLst/>
                          <a:latin typeface="Arial" panose="020B0604020202020204" pitchFamily="34" charset="0"/>
                          <a:cs typeface="Arial" panose="020B0604020202020204" pitchFamily="34" charset="0"/>
                        </a:rPr>
                        <a:t>Proportion of patients with positive circumferential margins - </a:t>
                      </a:r>
                      <a:r>
                        <a:rPr lang="en-GB" sz="1800" u="none" strike="noStrike" dirty="0" err="1">
                          <a:effectLst/>
                          <a:latin typeface="Arial" panose="020B0604020202020204" pitchFamily="34" charset="0"/>
                          <a:cs typeface="Arial" panose="020B0604020202020204" pitchFamily="34" charset="0"/>
                        </a:rPr>
                        <a:t>oesophagectomy</a:t>
                      </a:r>
                      <a:r>
                        <a:rPr lang="en-GB" sz="1800" u="none" strike="noStrike" dirty="0">
                          <a:effectLst/>
                          <a:latin typeface="Arial" panose="020B0604020202020204" pitchFamily="34" charset="0"/>
                          <a:cs typeface="Arial" panose="020B0604020202020204" pitchFamily="34" charset="0"/>
                        </a:rPr>
                        <a:t> (adjusted)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21.5%</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chemeClr val="accent2"/>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9333357"/>
                  </a:ext>
                </a:extLst>
              </a:tr>
              <a:tr h="730220">
                <a:tc>
                  <a:txBody>
                    <a:bodyPr/>
                    <a:lstStyle/>
                    <a:p>
                      <a:pPr marL="85725" marR="0" lvl="0" indent="0" algn="l" defTabSz="914400" rtl="0" eaLnBrk="1" fontAlgn="b" latinLnBrk="0" hangingPunct="1">
                        <a:lnSpc>
                          <a:spcPct val="100000"/>
                        </a:lnSpc>
                        <a:spcBef>
                          <a:spcPts val="0"/>
                        </a:spcBef>
                        <a:spcAft>
                          <a:spcPts val="0"/>
                        </a:spcAft>
                        <a:buClrTx/>
                        <a:buSzTx/>
                        <a:buFontTx/>
                        <a:buNone/>
                        <a:tabLst/>
                        <a:defRPr/>
                      </a:pPr>
                      <a:r>
                        <a:rPr lang="en-GB" sz="1800" u="none" strike="noStrike" dirty="0">
                          <a:effectLst/>
                          <a:latin typeface="Arial" panose="020B0604020202020204" pitchFamily="34" charset="0"/>
                          <a:cs typeface="Arial" panose="020B0604020202020204" pitchFamily="34" charset="0"/>
                        </a:rPr>
                        <a:t>Proportion of patients with positive longitudinal margins - gastrectomy (adjusted)</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u="none" strike="noStrike" dirty="0">
                          <a:effectLst/>
                          <a:latin typeface="Arial" panose="020B0604020202020204" pitchFamily="34" charset="0"/>
                          <a:cs typeface="Arial" panose="020B0604020202020204" pitchFamily="34" charset="0"/>
                        </a:rPr>
                        <a:t>9.8%</a:t>
                      </a:r>
                      <a:endParaRPr lang="en-GB" sz="18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800" b="1" i="0" u="none" strike="noStrike" dirty="0">
                          <a:solidFill>
                            <a:schemeClr val="accent2"/>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093155"/>
                  </a:ext>
                </a:extLst>
              </a:tr>
            </a:tbl>
          </a:graphicData>
        </a:graphic>
      </p:graphicFrame>
      <p:sp>
        <p:nvSpPr>
          <p:cNvPr id="6"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6960096" y="5619369"/>
            <a:ext cx="3672408" cy="584775"/>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9</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10945216" cy="619272"/>
          </a:xfrm>
          <a:prstGeom prst="rect">
            <a:avLst/>
          </a:prstGeom>
        </p:spPr>
        <p:txBody>
          <a:bodyPr wrap="square">
            <a:spAutoFit/>
          </a:bodyPr>
          <a:lstStyle/>
          <a:p>
            <a:pPr>
              <a:lnSpc>
                <a:spcPct val="107000"/>
              </a:lnSpc>
              <a:spcAft>
                <a:spcPts val="800"/>
              </a:spcAft>
            </a:pPr>
            <a:r>
              <a:rPr lang="en-GB" sz="3200" b="1" dirty="0"/>
              <a:t>Pathology outcomes after surgery</a:t>
            </a:r>
          </a:p>
        </p:txBody>
      </p:sp>
    </p:spTree>
    <p:extLst>
      <p:ext uri="{BB962C8B-B14F-4D97-AF65-F5344CB8AC3E}">
        <p14:creationId xmlns:p14="http://schemas.microsoft.com/office/powerpoint/2010/main" val="16412948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896200" y="2787758"/>
            <a:ext cx="1492716" cy="367216"/>
          </a:xfrm>
          <a:prstGeom prst="rect">
            <a:avLst/>
          </a:prstGeom>
        </p:spPr>
        <p:txBody>
          <a:bodyPr wrap="none">
            <a:spAutoFit/>
          </a:bodyPr>
          <a:lstStyle/>
          <a:p>
            <a:pPr>
              <a:lnSpc>
                <a:spcPct val="107000"/>
              </a:lnSpc>
              <a:spcAft>
                <a:spcPts val="0"/>
              </a:spcAft>
            </a:pPr>
            <a:r>
              <a:rPr lang="en-GB" dirty="0">
                <a:latin typeface="Arial" panose="020B0604020202020204" pitchFamily="34" charset="0"/>
                <a:ea typeface="Calibri" panose="020F0502020204030204" pitchFamily="34" charset="0"/>
                <a:cs typeface="Arial" panose="020B0604020202020204" pitchFamily="34" charset="0"/>
              </a:rPr>
              <a:t>Gastrectomy</a:t>
            </a:r>
          </a:p>
        </p:txBody>
      </p:sp>
      <p:sp>
        <p:nvSpPr>
          <p:cNvPr id="6" name="Rectangle 5"/>
          <p:cNvSpPr/>
          <p:nvPr/>
        </p:nvSpPr>
        <p:spPr>
          <a:xfrm>
            <a:off x="2571866" y="2772370"/>
            <a:ext cx="1992853" cy="367216"/>
          </a:xfrm>
          <a:prstGeom prst="rect">
            <a:avLst/>
          </a:prstGeom>
        </p:spPr>
        <p:txBody>
          <a:bodyPr wrap="none">
            <a:spAutoFit/>
          </a:bodyPr>
          <a:lstStyle/>
          <a:p>
            <a:pPr>
              <a:lnSpc>
                <a:spcPct val="107000"/>
              </a:lnSpc>
              <a:spcAft>
                <a:spcPts val="0"/>
              </a:spcAft>
            </a:pPr>
            <a:r>
              <a:rPr lang="en-GB" dirty="0" err="1">
                <a:latin typeface="Arial" panose="020B0604020202020204" pitchFamily="34" charset="0"/>
                <a:ea typeface="Calibri" panose="020F0502020204030204" pitchFamily="34" charset="0"/>
                <a:cs typeface="Arial" panose="020B0604020202020204" pitchFamily="34" charset="0"/>
              </a:rPr>
              <a:t>Oesophagectomy</a:t>
            </a:r>
            <a:endParaRPr lang="en-GB" dirty="0">
              <a:latin typeface="Arial" panose="020B0604020202020204" pitchFamily="34" charset="0"/>
              <a:ea typeface="Calibri" panose="020F050202020403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11151" y="1147379"/>
            <a:ext cx="11449272" cy="1417183"/>
          </a:xfrm>
          <a:prstGeom prst="rect">
            <a:avLst/>
          </a:prstGeom>
        </p:spPr>
        <p:txBody>
          <a:bodyPr wrap="square">
            <a:spAutoFit/>
          </a:bodyPr>
          <a:lstStyle/>
          <a:p>
            <a:pPr>
              <a:lnSpc>
                <a:spcPct val="107000"/>
              </a:lnSpc>
              <a:spcAft>
                <a:spcPts val="800"/>
              </a:spcAft>
            </a:pPr>
            <a:r>
              <a:rPr lang="en-GB" sz="3200" b="1" dirty="0"/>
              <a:t>Adjusted rates of positive longitudinal margins</a:t>
            </a:r>
            <a:endParaRPr lang="en-GB" dirty="0"/>
          </a:p>
          <a:p>
            <a:pPr marL="457200" indent="-457200">
              <a:lnSpc>
                <a:spcPct val="107000"/>
              </a:lnSpc>
              <a:spcAft>
                <a:spcPts val="800"/>
              </a:spcAft>
              <a:buFont typeface="Arial" panose="020B0604020202020204" pitchFamily="34" charset="0"/>
              <a:buChar char="•"/>
            </a:pPr>
            <a:endParaRPr lang="en-GB" dirty="0"/>
          </a:p>
          <a:p>
            <a:pPr marL="457200" indent="-457200">
              <a:lnSpc>
                <a:spcPct val="107000"/>
              </a:lnSpc>
              <a:spcAft>
                <a:spcPts val="800"/>
              </a:spcAft>
              <a:buFont typeface="Arial" panose="020B0604020202020204" pitchFamily="34" charset="0"/>
              <a:buChar char="•"/>
            </a:pPr>
            <a:r>
              <a:rPr lang="en-GB" dirty="0"/>
              <a:t>Rates of positive longitudinal margins (risk-adjusted) after surgery for patients diagnosed 2019-22.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7686" y="3163539"/>
            <a:ext cx="4501212" cy="326950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5787" y="3163539"/>
            <a:ext cx="4496717" cy="3266240"/>
          </a:xfrm>
          <a:prstGeom prst="rect">
            <a:avLst/>
          </a:prstGeom>
        </p:spPr>
      </p:pic>
    </p:spTree>
    <p:extLst>
      <p:ext uri="{BB962C8B-B14F-4D97-AF65-F5344CB8AC3E}">
        <p14:creationId xmlns:p14="http://schemas.microsoft.com/office/powerpoint/2010/main" val="1249105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79376" y="2433192"/>
            <a:ext cx="5184576" cy="2308324"/>
          </a:xfrm>
          <a:prstGeom prst="rect">
            <a:avLst/>
          </a:prstGeom>
        </p:spPr>
        <p:txBody>
          <a:bodyPr wrap="square">
            <a:spAutoFit/>
          </a:bodyPr>
          <a:lstStyle/>
          <a:p>
            <a:pPr marL="285750" lvl="1" indent="-285750">
              <a:buFont typeface="Arial" panose="020B0604020202020204" pitchFamily="34" charset="0"/>
              <a:buChar char="•"/>
            </a:pPr>
            <a:r>
              <a:rPr lang="en-GB" dirty="0"/>
              <a:t>Among patients diagnosed between 2017 and 2022 who had curative surgery:</a:t>
            </a:r>
          </a:p>
          <a:p>
            <a:pPr marL="742950" lvl="2" indent="-285750">
              <a:buFont typeface="Arial" panose="020B0604020202020204" pitchFamily="34" charset="0"/>
              <a:buChar char="•"/>
            </a:pPr>
            <a:r>
              <a:rPr lang="en-GB" dirty="0"/>
              <a:t>85.3% were alive at one year, and</a:t>
            </a:r>
          </a:p>
          <a:p>
            <a:pPr marL="742950" lvl="2" indent="-285750">
              <a:buFont typeface="Arial" panose="020B0604020202020204" pitchFamily="34" charset="0"/>
              <a:buChar char="•"/>
            </a:pPr>
            <a:r>
              <a:rPr lang="en-GB" dirty="0"/>
              <a:t>62.7% were alive at three years after surgery.</a:t>
            </a:r>
          </a:p>
          <a:p>
            <a:pPr lvl="1"/>
            <a:endParaRPr lang="en-GB" dirty="0"/>
          </a:p>
          <a:p>
            <a:pPr marL="285750" indent="-285750">
              <a:buFont typeface="Arial" panose="020B0604020202020204" pitchFamily="34" charset="0"/>
              <a:buChar char="•"/>
            </a:pPr>
            <a:r>
              <a:rPr lang="en-GB" dirty="0"/>
              <a:t>All surgical centres had an adjusted 1-year survival rate that fell within the expected range</a:t>
            </a:r>
          </a:p>
        </p:txBody>
      </p:sp>
      <p:sp>
        <p:nvSpPr>
          <p:cNvPr id="3" name="Rectangle 2"/>
          <p:cNvSpPr/>
          <p:nvPr/>
        </p:nvSpPr>
        <p:spPr>
          <a:xfrm>
            <a:off x="695400" y="1346688"/>
            <a:ext cx="7244291" cy="580993"/>
          </a:xfrm>
          <a:prstGeom prst="rect">
            <a:avLst/>
          </a:prstGeom>
        </p:spPr>
        <p:txBody>
          <a:bodyPr wrap="none">
            <a:spAutoFit/>
          </a:bodyPr>
          <a:lstStyle/>
          <a:p>
            <a:pPr>
              <a:lnSpc>
                <a:spcPct val="107000"/>
              </a:lnSpc>
              <a:spcAft>
                <a:spcPts val="800"/>
              </a:spcAft>
            </a:pPr>
            <a:r>
              <a:rPr lang="en-GB" sz="3200" b="1" dirty="0"/>
              <a:t>Longer term outcomes after surgery</a:t>
            </a:r>
            <a:endParaRPr lang="en-GB" sz="32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2433192"/>
            <a:ext cx="4893862" cy="3554711"/>
          </a:xfrm>
          <a:prstGeom prst="rect">
            <a:avLst/>
          </a:prstGeom>
        </p:spPr>
      </p:pic>
    </p:spTree>
    <p:extLst>
      <p:ext uri="{BB962C8B-B14F-4D97-AF65-F5344CB8AC3E}">
        <p14:creationId xmlns:p14="http://schemas.microsoft.com/office/powerpoint/2010/main" val="3536984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07368" y="1053921"/>
            <a:ext cx="10945216" cy="619272"/>
          </a:xfrm>
          <a:prstGeom prst="rect">
            <a:avLst/>
          </a:prstGeom>
        </p:spPr>
        <p:txBody>
          <a:bodyPr wrap="square">
            <a:spAutoFit/>
          </a:bodyPr>
          <a:lstStyle/>
          <a:p>
            <a:pPr>
              <a:lnSpc>
                <a:spcPct val="107000"/>
              </a:lnSpc>
              <a:spcAft>
                <a:spcPts val="800"/>
              </a:spcAft>
            </a:pPr>
            <a:r>
              <a:rPr lang="en-GB" sz="3200" b="1" dirty="0"/>
              <a:t>Non-curative oncological treatment by tumour type</a:t>
            </a:r>
          </a:p>
        </p:txBody>
      </p:sp>
      <p:graphicFrame>
        <p:nvGraphicFramePr>
          <p:cNvPr id="2" name="Table 1"/>
          <p:cNvGraphicFramePr>
            <a:graphicFrameLocks noGrp="1"/>
          </p:cNvGraphicFramePr>
          <p:nvPr>
            <p:extLst>
              <p:ext uri="{D42A27DB-BD31-4B8C-83A1-F6EECF244321}">
                <p14:modId xmlns:p14="http://schemas.microsoft.com/office/powerpoint/2010/main" val="3042068479"/>
              </p:ext>
            </p:extLst>
          </p:nvPr>
        </p:nvGraphicFramePr>
        <p:xfrm>
          <a:off x="267134" y="1689538"/>
          <a:ext cx="11737305" cy="3951255"/>
        </p:xfrm>
        <a:graphic>
          <a:graphicData uri="http://schemas.openxmlformats.org/drawingml/2006/table">
            <a:tbl>
              <a:tblPr firstRow="1" firstCol="1" bandRow="1">
                <a:tableStyleId>{5940675A-B579-460E-94D1-54222C63F5DA}</a:tableStyleId>
              </a:tblPr>
              <a:tblGrid>
                <a:gridCol w="3418992">
                  <a:extLst>
                    <a:ext uri="{9D8B030D-6E8A-4147-A177-3AD203B41FA5}">
                      <a16:colId xmlns:a16="http://schemas.microsoft.com/office/drawing/2014/main" val="2461913231"/>
                    </a:ext>
                  </a:extLst>
                </a:gridCol>
                <a:gridCol w="1397014">
                  <a:extLst>
                    <a:ext uri="{9D8B030D-6E8A-4147-A177-3AD203B41FA5}">
                      <a16:colId xmlns:a16="http://schemas.microsoft.com/office/drawing/2014/main" val="1875418430"/>
                    </a:ext>
                  </a:extLst>
                </a:gridCol>
                <a:gridCol w="1634962">
                  <a:extLst>
                    <a:ext uri="{9D8B030D-6E8A-4147-A177-3AD203B41FA5}">
                      <a16:colId xmlns:a16="http://schemas.microsoft.com/office/drawing/2014/main" val="1632236067"/>
                    </a:ext>
                  </a:extLst>
                </a:gridCol>
                <a:gridCol w="2016413">
                  <a:extLst>
                    <a:ext uri="{9D8B030D-6E8A-4147-A177-3AD203B41FA5}">
                      <a16:colId xmlns:a16="http://schemas.microsoft.com/office/drawing/2014/main" val="3656597062"/>
                    </a:ext>
                  </a:extLst>
                </a:gridCol>
                <a:gridCol w="1634962">
                  <a:extLst>
                    <a:ext uri="{9D8B030D-6E8A-4147-A177-3AD203B41FA5}">
                      <a16:colId xmlns:a16="http://schemas.microsoft.com/office/drawing/2014/main" val="1059379279"/>
                    </a:ext>
                  </a:extLst>
                </a:gridCol>
                <a:gridCol w="1634962">
                  <a:extLst>
                    <a:ext uri="{9D8B030D-6E8A-4147-A177-3AD203B41FA5}">
                      <a16:colId xmlns:a16="http://schemas.microsoft.com/office/drawing/2014/main" val="1701273521"/>
                    </a:ext>
                  </a:extLst>
                </a:gridCol>
              </a:tblGrid>
              <a:tr h="810620">
                <a:tc>
                  <a:txBody>
                    <a:bodyPr/>
                    <a:lstStyle/>
                    <a:p>
                      <a:pPr>
                        <a:lnSpc>
                          <a:spcPct val="107000"/>
                        </a:lnSpc>
                      </a:pPr>
                      <a:endParaRPr lang="en-GB" sz="1600" dirty="0">
                        <a:effectLst/>
                        <a:latin typeface="Calibri" panose="020F0502020204030204" pitchFamily="34" charset="0"/>
                        <a:cs typeface="Times New Roman" panose="02020603050405020304" pitchFamily="18" charset="0"/>
                      </a:endParaRPr>
                    </a:p>
                  </a:txBody>
                  <a:tcPr marL="98912" marR="98912" marT="0" marB="0" anchor="b">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15000"/>
                        </a:lnSpc>
                        <a:spcAft>
                          <a:spcPts val="0"/>
                        </a:spcAft>
                      </a:pPr>
                      <a:r>
                        <a:rPr kumimoji="0" lang="en-GB" sz="1800" b="1"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kern="1200" dirty="0">
                          <a:solidFill>
                            <a:schemeClr val="bg1"/>
                          </a:solidFill>
                          <a:effectLst/>
                          <a:latin typeface="Arial" panose="020B0604020202020204" pitchFamily="34" charset="0"/>
                          <a:ea typeface="+mn-ea"/>
                          <a:cs typeface="Arial" panose="020B0604020202020204" pitchFamily="34" charset="0"/>
                        </a:rPr>
                        <a:t> SCC</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07000"/>
                        </a:lnSpc>
                        <a:spcAft>
                          <a:spcPts val="0"/>
                        </a:spcAft>
                      </a:pPr>
                      <a:r>
                        <a:rPr kumimoji="0" lang="en-GB" sz="1800" b="1"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kern="1200" dirty="0">
                          <a:solidFill>
                            <a:schemeClr val="bg1"/>
                          </a:solidFill>
                          <a:effectLst/>
                          <a:latin typeface="Arial" panose="020B0604020202020204" pitchFamily="34" charset="0"/>
                          <a:ea typeface="+mn-ea"/>
                          <a:cs typeface="Arial" panose="020B0604020202020204" pitchFamily="34" charset="0"/>
                        </a:rPr>
                        <a:t> ACA Upper/Mid</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15000"/>
                        </a:lnSpc>
                        <a:spcAft>
                          <a:spcPts val="0"/>
                        </a:spcAft>
                      </a:pPr>
                      <a:r>
                        <a:rPr kumimoji="0" lang="en-GB" sz="1800" b="1" kern="1200" dirty="0" err="1">
                          <a:solidFill>
                            <a:schemeClr val="bg1"/>
                          </a:solidFill>
                          <a:effectLst/>
                          <a:latin typeface="Arial" panose="020B0604020202020204" pitchFamily="34" charset="0"/>
                          <a:ea typeface="+mn-ea"/>
                          <a:cs typeface="Arial" panose="020B0604020202020204" pitchFamily="34" charset="0"/>
                        </a:rPr>
                        <a:t>Oes</a:t>
                      </a:r>
                      <a:r>
                        <a:rPr kumimoji="0" lang="en-GB" sz="1800" b="1" kern="1200" dirty="0">
                          <a:solidFill>
                            <a:schemeClr val="bg1"/>
                          </a:solidFill>
                          <a:effectLst/>
                          <a:latin typeface="Arial" panose="020B0604020202020204" pitchFamily="34" charset="0"/>
                          <a:ea typeface="+mn-ea"/>
                          <a:cs typeface="Arial" panose="020B0604020202020204" pitchFamily="34" charset="0"/>
                        </a:rPr>
                        <a:t> ACA Lower</a:t>
                      </a:r>
                    </a:p>
                    <a:p>
                      <a:pPr marL="0" algn="ctr" rtl="0" eaLnBrk="1" latinLnBrk="0" hangingPunct="1">
                        <a:lnSpc>
                          <a:spcPct val="107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(w SI,SII)</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15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Stomach</a:t>
                      </a:r>
                    </a:p>
                    <a:p>
                      <a:pPr marL="0" algn="ctr" rtl="0" eaLnBrk="1" latinLnBrk="0" hangingPunct="1">
                        <a:lnSpc>
                          <a:spcPct val="107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(w SIII)</a:t>
                      </a:r>
                    </a:p>
                  </a:txBody>
                  <a:tcPr marL="98912" marR="98912"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solidFill>
                      <a:srgbClr val="7BABB1"/>
                    </a:solidFill>
                  </a:tcPr>
                </a:tc>
                <a:tc>
                  <a:txBody>
                    <a:bodyPr/>
                    <a:lstStyle/>
                    <a:p>
                      <a:pPr marL="0" algn="ctr" rtl="0" eaLnBrk="1" latinLnBrk="0" hangingPunct="1">
                        <a:lnSpc>
                          <a:spcPct val="107000"/>
                        </a:lnSpc>
                        <a:spcAft>
                          <a:spcPts val="0"/>
                        </a:spcAft>
                      </a:pPr>
                      <a:r>
                        <a:rPr kumimoji="0" lang="en-GB" sz="1800" b="1" kern="1200" dirty="0">
                          <a:solidFill>
                            <a:schemeClr val="bg1"/>
                          </a:solidFill>
                          <a:effectLst/>
                          <a:latin typeface="Arial" panose="020B0604020202020204" pitchFamily="34" charset="0"/>
                          <a:ea typeface="+mn-ea"/>
                          <a:cs typeface="Arial" panose="020B0604020202020204" pitchFamily="34" charset="0"/>
                        </a:rPr>
                        <a:t>All</a:t>
                      </a:r>
                    </a:p>
                  </a:txBody>
                  <a:tcPr marL="98912" marR="98912" marT="0" marB="0">
                    <a:lnL w="12700" cap="flat" cmpd="sng" algn="ctr">
                      <a:noFill/>
                      <a:prstDash val="solid"/>
                      <a:round/>
                      <a:headEnd type="none" w="med" len="med"/>
                      <a:tailEnd type="none" w="med" len="med"/>
                    </a:lnL>
                    <a:solidFill>
                      <a:srgbClr val="7BABB1"/>
                    </a:solidFill>
                  </a:tcPr>
                </a:tc>
                <a:extLst>
                  <a:ext uri="{0D108BD9-81ED-4DB2-BD59-A6C34878D82A}">
                    <a16:rowId xmlns:a16="http://schemas.microsoft.com/office/drawing/2014/main" val="1748501008"/>
                  </a:ext>
                </a:extLst>
              </a:tr>
              <a:tr h="513243">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Chemotherapy</a:t>
                      </a:r>
                    </a:p>
                  </a:txBody>
                  <a:tcPr marL="98912" marR="98912" marT="0" marB="0">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412 (47%)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246 (67%)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1,569 (70%)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817 (75%)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3,044 (67%)</a:t>
                      </a:r>
                    </a:p>
                  </a:txBody>
                  <a:tcPr marL="68580" marR="68580" marT="0" marB="0" anchor="ctr">
                    <a:lnL w="12700" cap="flat" cmpd="sng" algn="ctr">
                      <a:noFill/>
                      <a:prstDash val="solid"/>
                      <a:round/>
                      <a:headEnd type="none" w="med" len="med"/>
                      <a:tailEnd type="none" w="med" len="med"/>
                    </a:lnL>
                    <a:lnB w="12700" cap="flat" cmpd="sng" algn="ctr">
                      <a:noFill/>
                      <a:prstDash val="solid"/>
                      <a:round/>
                      <a:headEnd type="none" w="med" len="med"/>
                      <a:tailEnd type="none" w="med" len="med"/>
                    </a:lnB>
                  </a:tcPr>
                </a:tc>
                <a:extLst>
                  <a:ext uri="{0D108BD9-81ED-4DB2-BD59-A6C34878D82A}">
                    <a16:rowId xmlns:a16="http://schemas.microsoft.com/office/drawing/2014/main" val="128749996"/>
                  </a:ext>
                </a:extLst>
              </a:tr>
              <a:tr h="513243">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Radiotherapy</a:t>
                      </a: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380 (44%)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101 (27%)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565 (25%)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232 (21%)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1,278 (28%)</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78110805"/>
                  </a:ext>
                </a:extLst>
              </a:tr>
              <a:tr h="513243">
                <a:tc>
                  <a:txBody>
                    <a:bodyPr/>
                    <a:lstStyle/>
                    <a:p>
                      <a:pPr marL="0" algn="l" rtl="0" eaLnBrk="1" latinLnBrk="0" hangingPunct="1">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Chemo-radiotherapy</a:t>
                      </a: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74 (  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20 (  5%)</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a:solidFill>
                            <a:schemeClr val="tx1"/>
                          </a:solidFill>
                          <a:effectLst/>
                          <a:latin typeface="Arial" panose="020B0604020202020204" pitchFamily="34" charset="0"/>
                          <a:ea typeface="+mn-ea"/>
                          <a:cs typeface="Arial" panose="020B0604020202020204" pitchFamily="34" charset="0"/>
                        </a:rPr>
                        <a:t>90 (  4%)</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20 (  2%)</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204 (  4%)</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499721635"/>
                  </a:ext>
                </a:extLst>
              </a:tr>
              <a:tr h="363593">
                <a:tc>
                  <a:txBody>
                    <a:bodyPr/>
                    <a:lstStyle/>
                    <a:p>
                      <a:pPr marL="0" algn="l"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Immunotherapy </a:t>
                      </a:r>
                      <a:r>
                        <a:rPr kumimoji="0" lang="en-GB" sz="1800" kern="1200" dirty="0">
                          <a:solidFill>
                            <a:schemeClr val="tx1"/>
                          </a:solidFill>
                          <a:effectLst/>
                          <a:latin typeface="+mn-lt"/>
                          <a:ea typeface="+mn-ea"/>
                          <a:cs typeface="+mn-cs"/>
                        </a:rPr>
                        <a:t>(+/- CT/RT)</a:t>
                      </a: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&lt;10 (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&lt;10 (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16 (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16 (  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42 (  1%)</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5096559"/>
                  </a:ext>
                </a:extLst>
              </a:tr>
              <a:tr h="311389">
                <a:tc gridSpan="2">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Outcome of chemotherapy</a:t>
                      </a:r>
                    </a:p>
                  </a:txBody>
                  <a:tcPr marL="98912" marR="98912" marT="0" marB="0" anchor="b">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21473976"/>
                  </a:ext>
                </a:extLst>
              </a:tr>
              <a:tr h="303146">
                <a:tc>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 Completed</a:t>
                      </a:r>
                    </a:p>
                  </a:txBody>
                  <a:tcPr marL="98912" marR="98912" marT="0" marB="0">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53.8%</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61.7%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63.0%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61.1%</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61.1%</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61222549"/>
                  </a:ext>
                </a:extLst>
              </a:tr>
              <a:tr h="311389">
                <a:tc gridSpan="2">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Outcome of radiotherapy</a:t>
                      </a:r>
                    </a:p>
                  </a:txBody>
                  <a:tcPr marL="98912" marR="98912"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a:t>
                      </a: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nSpc>
                          <a:spcPct val="107000"/>
                        </a:lnSpc>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98912" marR="98912" marT="0" marB="0" anchor="b">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205960561"/>
                  </a:ext>
                </a:extLst>
              </a:tr>
              <a:tr h="311389">
                <a:tc>
                  <a:txBody>
                    <a:bodyPr/>
                    <a:lstStyle/>
                    <a:p>
                      <a:pP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      % Completed</a:t>
                      </a:r>
                    </a:p>
                  </a:txBody>
                  <a:tcPr marL="98912" marR="98912" marT="0" marB="0" anchor="b">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96.0%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97.7%</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97.9%</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99.0%</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pPr marL="0" algn="r" rtl="0" eaLnBrk="1" latinLnBrk="0" hangingPunct="1">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97.5%</a:t>
                      </a:r>
                    </a:p>
                  </a:txBody>
                  <a:tcPr marL="68580" marR="68580" marT="0" marB="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tcPr>
                </a:tc>
                <a:extLst>
                  <a:ext uri="{0D108BD9-81ED-4DB2-BD59-A6C34878D82A}">
                    <a16:rowId xmlns:a16="http://schemas.microsoft.com/office/drawing/2014/main" val="2611334959"/>
                  </a:ext>
                </a:extLst>
              </a:tr>
            </a:tbl>
          </a:graphicData>
        </a:graphic>
      </p:graphicFrame>
      <p:sp>
        <p:nvSpPr>
          <p:cNvPr id="4" name="Rectangle 1"/>
          <p:cNvSpPr>
            <a:spLocks noChangeArrowheads="1"/>
          </p:cNvSpPr>
          <p:nvPr/>
        </p:nvSpPr>
        <p:spPr bwMode="auto">
          <a:xfrm>
            <a:off x="402138" y="5794169"/>
            <a:ext cx="1173730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KEY: </a:t>
            </a:r>
            <a:r>
              <a:rPr kumimoji="0" lang="en-GB"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Oes</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 oesophageal, SCC – squamous cell carcinoma, ACA – adenocarcinoma, SI, SII, SIII - </a:t>
            </a:r>
            <a:r>
              <a:rPr kumimoji="0" lang="en-GB" altLang="en-US" sz="1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Siewert</a:t>
            </a: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classification of the gastro-oesophageal junction (GOJ) </a:t>
            </a:r>
            <a:endParaRPr kumimoji="0" lang="en-GB" altLang="en-US" sz="32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88798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718781377"/>
              </p:ext>
            </p:extLst>
          </p:nvPr>
        </p:nvGraphicFramePr>
        <p:xfrm>
          <a:off x="1564550" y="4725144"/>
          <a:ext cx="8630852" cy="1409942"/>
        </p:xfrm>
        <a:graphic>
          <a:graphicData uri="http://schemas.openxmlformats.org/drawingml/2006/table">
            <a:tbl>
              <a:tblPr firstRow="1" firstCol="1" bandRow="1">
                <a:tableStyleId>{5940675A-B579-460E-94D1-54222C63F5DA}</a:tableStyleId>
              </a:tblPr>
              <a:tblGrid>
                <a:gridCol w="1867154">
                  <a:extLst>
                    <a:ext uri="{9D8B030D-6E8A-4147-A177-3AD203B41FA5}">
                      <a16:colId xmlns:a16="http://schemas.microsoft.com/office/drawing/2014/main" val="161538227"/>
                    </a:ext>
                  </a:extLst>
                </a:gridCol>
                <a:gridCol w="2160240">
                  <a:extLst>
                    <a:ext uri="{9D8B030D-6E8A-4147-A177-3AD203B41FA5}">
                      <a16:colId xmlns:a16="http://schemas.microsoft.com/office/drawing/2014/main" val="529569254"/>
                    </a:ext>
                  </a:extLst>
                </a:gridCol>
                <a:gridCol w="2202215">
                  <a:extLst>
                    <a:ext uri="{9D8B030D-6E8A-4147-A177-3AD203B41FA5}">
                      <a16:colId xmlns:a16="http://schemas.microsoft.com/office/drawing/2014/main" val="3950487698"/>
                    </a:ext>
                  </a:extLst>
                </a:gridCol>
                <a:gridCol w="2401243">
                  <a:extLst>
                    <a:ext uri="{9D8B030D-6E8A-4147-A177-3AD203B41FA5}">
                      <a16:colId xmlns:a16="http://schemas.microsoft.com/office/drawing/2014/main" val="3274399839"/>
                    </a:ext>
                  </a:extLst>
                </a:gridCol>
              </a:tblGrid>
              <a:tr h="411474">
                <a:tc>
                  <a:txBody>
                    <a:bodyPr/>
                    <a:lstStyle/>
                    <a:p>
                      <a:endParaRPr lang="en-GB" sz="1800" b="1" dirty="0">
                        <a:effectLst/>
                        <a:latin typeface="Arial" panose="020B0604020202020204" pitchFamily="34" charset="0"/>
                        <a:cs typeface="Arial" panose="020B0604020202020204" pitchFamily="34" charset="0"/>
                      </a:endParaRPr>
                    </a:p>
                  </a:txBody>
                  <a:tcPr marL="68580" marR="68580" marT="0" marB="0" anchor="ctr">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Patients treated</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Patients</a:t>
                      </a:r>
                      <a:r>
                        <a:rPr lang="en-GB" sz="1800" b="1" baseline="0" dirty="0">
                          <a:solidFill>
                            <a:schemeClr val="bg1"/>
                          </a:solidFill>
                          <a:effectLst/>
                          <a:latin typeface="Arial" panose="020B0604020202020204" pitchFamily="34" charset="0"/>
                          <a:cs typeface="Arial" panose="020B0604020202020204" pitchFamily="34" charset="0"/>
                        </a:rPr>
                        <a:t> with outcome data</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7BABB1"/>
                    </a:solidFill>
                  </a:tcPr>
                </a:tc>
                <a:tc>
                  <a:txBody>
                    <a:bodyPr/>
                    <a:lstStyle/>
                    <a:p>
                      <a:pPr algn="ctr">
                        <a:lnSpc>
                          <a:spcPct val="107000"/>
                        </a:lnSpc>
                        <a:spcAft>
                          <a:spcPts val="0"/>
                        </a:spcAft>
                      </a:pPr>
                      <a:r>
                        <a:rPr lang="en-GB" sz="1800" b="1" dirty="0">
                          <a:solidFill>
                            <a:schemeClr val="bg1"/>
                          </a:solidFill>
                          <a:effectLst/>
                          <a:latin typeface="Arial" panose="020B0604020202020204" pitchFamily="34" charset="0"/>
                          <a:cs typeface="Arial" panose="020B0604020202020204" pitchFamily="34" charset="0"/>
                        </a:rPr>
                        <a:t>% Patients</a:t>
                      </a:r>
                      <a:r>
                        <a:rPr lang="en-GB" sz="1800" b="1" baseline="0" dirty="0">
                          <a:solidFill>
                            <a:schemeClr val="bg1"/>
                          </a:solidFill>
                          <a:effectLst/>
                          <a:latin typeface="Arial" panose="020B0604020202020204" pitchFamily="34" charset="0"/>
                          <a:cs typeface="Arial" panose="020B0604020202020204" pitchFamily="34" charset="0"/>
                        </a:rPr>
                        <a:t> completing therapy</a:t>
                      </a:r>
                      <a:endParaRPr lang="en-GB" sz="1800" b="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rgbClr val="7BABB1"/>
                    </a:solidFill>
                  </a:tcPr>
                </a:tc>
                <a:extLst>
                  <a:ext uri="{0D108BD9-81ED-4DB2-BD59-A6C34878D82A}">
                    <a16:rowId xmlns:a16="http://schemas.microsoft.com/office/drawing/2014/main" val="3657940975"/>
                  </a:ext>
                </a:extLst>
              </a:tr>
              <a:tr h="411474">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Chemotherapy</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869209299"/>
                  </a:ext>
                </a:extLst>
              </a:tr>
              <a:tr h="411474">
                <a:tc>
                  <a:txBody>
                    <a:bodyPr/>
                    <a:lstStyle/>
                    <a:p>
                      <a:pPr>
                        <a:lnSpc>
                          <a:spcPct val="107000"/>
                        </a:lnSpc>
                        <a:spcAft>
                          <a:spcPts val="0"/>
                        </a:spcAft>
                      </a:pPr>
                      <a:r>
                        <a:rPr lang="en-GB" sz="1800" dirty="0">
                          <a:effectLst/>
                          <a:latin typeface="Arial" panose="020B0604020202020204" pitchFamily="34" charset="0"/>
                          <a:cs typeface="Arial" panose="020B0604020202020204" pitchFamily="34" charset="0"/>
                        </a:rPr>
                        <a:t>Radiotherapy</a:t>
                      </a:r>
                      <a:endParaRPr lang="en-GB"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en-GB" sz="1800" b="1" dirty="0">
                          <a:solidFill>
                            <a:srgbClr val="FF0000"/>
                          </a:solidFill>
                          <a:effectLst/>
                          <a:latin typeface="Arial" panose="020B0604020202020204" pitchFamily="34" charset="0"/>
                          <a:cs typeface="Arial" panose="020B0604020202020204" pitchFamily="34" charset="0"/>
                        </a:rPr>
                        <a:t>XX</a:t>
                      </a:r>
                      <a:endParaRPr lang="en-GB"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628891852"/>
                  </a:ext>
                </a:extLst>
              </a:tr>
            </a:tbl>
          </a:graphicData>
        </a:graphic>
      </p:graphicFrame>
      <p:sp>
        <p:nvSpPr>
          <p:cNvPr id="8"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3498658" y="6237312"/>
            <a:ext cx="6696744" cy="338554"/>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10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10945216" cy="619272"/>
          </a:xfrm>
          <a:prstGeom prst="rect">
            <a:avLst/>
          </a:prstGeom>
        </p:spPr>
        <p:txBody>
          <a:bodyPr wrap="square">
            <a:spAutoFit/>
          </a:bodyPr>
          <a:lstStyle/>
          <a:p>
            <a:pPr>
              <a:lnSpc>
                <a:spcPct val="107000"/>
              </a:lnSpc>
              <a:spcAft>
                <a:spcPts val="800"/>
              </a:spcAft>
            </a:pPr>
            <a:r>
              <a:rPr lang="en-GB" sz="3200" b="1" dirty="0"/>
              <a:t>Non-curative oncological treatment</a:t>
            </a:r>
          </a:p>
        </p:txBody>
      </p:sp>
      <p:graphicFrame>
        <p:nvGraphicFramePr>
          <p:cNvPr id="11" name="Content Placeholder 3"/>
          <p:cNvGraphicFramePr>
            <a:graphicFrameLocks/>
          </p:cNvGraphicFramePr>
          <p:nvPr>
            <p:extLst>
              <p:ext uri="{D42A27DB-BD31-4B8C-83A1-F6EECF244321}">
                <p14:modId xmlns:p14="http://schemas.microsoft.com/office/powerpoint/2010/main" val="999221499"/>
              </p:ext>
            </p:extLst>
          </p:nvPr>
        </p:nvGraphicFramePr>
        <p:xfrm>
          <a:off x="911424" y="2253693"/>
          <a:ext cx="9937104" cy="2033207"/>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r>
                        <a:rPr lang="en-GB" sz="1800" b="1" dirty="0">
                          <a:effectLst/>
                          <a:latin typeface="Arial" panose="020B0604020202020204" pitchFamily="34" charset="0"/>
                          <a:cs typeface="Arial" panose="020B0604020202020204" pitchFamily="34" charset="0"/>
                        </a:rPr>
                        <a:t>Recommendation</a:t>
                      </a:r>
                      <a:r>
                        <a:rPr lang="en-GB" sz="1800" b="1" baseline="0" dirty="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a:effectLst/>
                          <a:latin typeface="Arial" panose="020B0604020202020204" pitchFamily="34" charset="0"/>
                          <a:cs typeface="Arial" panose="020B0604020202020204" pitchFamily="34" charset="0"/>
                        </a:rPr>
                        <a:t>Pages of SOTN Report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gn="l" rtl="0" eaLnBrk="1" latinLnBrk="0" hangingPunct="1">
                        <a:lnSpc>
                          <a:spcPct val="107000"/>
                        </a:lnSpc>
                        <a:spcAft>
                          <a:spcPts val="0"/>
                        </a:spcAft>
                        <a:buFont typeface="+mj-lt"/>
                        <a:buNone/>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 typeface="+mj-lt"/>
                        <a:buNone/>
                        <a:tabLst/>
                        <a:defRPr/>
                      </a:pPr>
                      <a:r>
                        <a:rPr kumimoji="0" lang="en-GB" sz="1800" kern="1200" dirty="0">
                          <a:solidFill>
                            <a:schemeClr val="tx1"/>
                          </a:solidFill>
                          <a:effectLst/>
                          <a:latin typeface="Arial" panose="020B0604020202020204" pitchFamily="34" charset="0"/>
                          <a:ea typeface="+mn-ea"/>
                          <a:cs typeface="Arial" panose="020B0604020202020204" pitchFamily="34" charset="0"/>
                        </a:rPr>
                        <a:t>Explore reasons for non-completion of palliative chemotherapy regimens, including review of patients who died within 90 days of starting treatment, and review patient selection for palliative chemotherapy where appropriate.</a:t>
                      </a:r>
                    </a:p>
                    <a:p>
                      <a:pPr marL="0" marR="0" lvl="0" indent="0" algn="l" defTabSz="914400" rtl="0" eaLnBrk="1" fontAlgn="auto" latinLnBrk="0" hangingPunct="1">
                        <a:lnSpc>
                          <a:spcPct val="107000"/>
                        </a:lnSpc>
                        <a:spcBef>
                          <a:spcPts val="0"/>
                        </a:spcBef>
                        <a:spcAft>
                          <a:spcPts val="0"/>
                        </a:spcAft>
                        <a:buClrTx/>
                        <a:buSzTx/>
                        <a:buFont typeface="+mj-lt"/>
                        <a:buNone/>
                        <a:tabLst/>
                        <a:defRPr/>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a:effectLst/>
                          <a:latin typeface="Arial" panose="020B0604020202020204" pitchFamily="34" charset="0"/>
                          <a:cs typeface="Arial" panose="020B0604020202020204" pitchFamily="34" charset="0"/>
                        </a:rPr>
                        <a:t>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42151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9"/>
          <p:cNvSpPr txBox="1"/>
          <p:nvPr/>
        </p:nvSpPr>
        <p:spPr>
          <a:xfrm>
            <a:off x="2679403" y="3140968"/>
            <a:ext cx="6912768" cy="707886"/>
          </a:xfrm>
          <a:prstGeom prst="rect">
            <a:avLst/>
          </a:prstGeom>
          <a:noFill/>
        </p:spPr>
        <p:txBody>
          <a:bodyPr wrap="square" rtlCol="0">
            <a:spAutoFit/>
          </a:bodyPr>
          <a:lstStyle/>
          <a:p>
            <a:pPr algn="ctr"/>
            <a:r>
              <a:rPr lang="en-GB" sz="4000" b="1" dirty="0"/>
              <a:t>High grade dysplasia</a:t>
            </a:r>
          </a:p>
        </p:txBody>
      </p:sp>
    </p:spTree>
    <p:extLst>
      <p:ext uri="{BB962C8B-B14F-4D97-AF65-F5344CB8AC3E}">
        <p14:creationId xmlns:p14="http://schemas.microsoft.com/office/powerpoint/2010/main" val="2071555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5360" y="1151244"/>
            <a:ext cx="6117380" cy="523220"/>
          </a:xfrm>
          <a:prstGeom prst="rect">
            <a:avLst/>
          </a:prstGeom>
          <a:noFill/>
        </p:spPr>
        <p:txBody>
          <a:bodyPr wrap="none" rtlCol="0">
            <a:spAutoFit/>
          </a:bodyPr>
          <a:lstStyle/>
          <a:p>
            <a:pPr>
              <a:defRPr/>
            </a:pPr>
            <a:r>
              <a:rPr lang="en-GB" sz="2800" b="1" dirty="0">
                <a:solidFill>
                  <a:prstClr val="black"/>
                </a:solidFill>
                <a:latin typeface="Arial" panose="020B0604020202020204" pitchFamily="34" charset="0"/>
                <a:cs typeface="Arial" panose="020B0604020202020204" pitchFamily="34" charset="0"/>
              </a:rPr>
              <a:t>Diagnosis of high grade dysplasia </a:t>
            </a:r>
            <a:endParaRPr lang="en-GB" b="1" dirty="0">
              <a:solidFill>
                <a:prstClr val="black"/>
              </a:solidFill>
              <a:latin typeface="Arial" panose="020B0604020202020204" pitchFamily="34" charset="0"/>
              <a:cs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001403843"/>
              </p:ext>
            </p:extLst>
          </p:nvPr>
        </p:nvGraphicFramePr>
        <p:xfrm>
          <a:off x="911424" y="2348880"/>
          <a:ext cx="9937104" cy="2416259"/>
        </p:xfrm>
        <a:graphic>
          <a:graphicData uri="http://schemas.openxmlformats.org/drawingml/2006/table">
            <a:tbl>
              <a:tblPr/>
              <a:tblGrid>
                <a:gridCol w="5714835">
                  <a:extLst>
                    <a:ext uri="{9D8B030D-6E8A-4147-A177-3AD203B41FA5}">
                      <a16:colId xmlns:a16="http://schemas.microsoft.com/office/drawing/2014/main" val="215149461"/>
                    </a:ext>
                  </a:extLst>
                </a:gridCol>
                <a:gridCol w="2358504">
                  <a:extLst>
                    <a:ext uri="{9D8B030D-6E8A-4147-A177-3AD203B41FA5}">
                      <a16:colId xmlns:a16="http://schemas.microsoft.com/office/drawing/2014/main" val="2642674502"/>
                    </a:ext>
                  </a:extLst>
                </a:gridCol>
                <a:gridCol w="1863765">
                  <a:extLst>
                    <a:ext uri="{9D8B030D-6E8A-4147-A177-3AD203B41FA5}">
                      <a16:colId xmlns:a16="http://schemas.microsoft.com/office/drawing/2014/main" val="3447880257"/>
                    </a:ext>
                  </a:extLst>
                </a:gridCol>
              </a:tblGrid>
              <a:tr h="360040">
                <a:tc rowSpan="2">
                  <a:txBody>
                    <a:bodyPr/>
                    <a:lstStyle/>
                    <a:p>
                      <a:pPr algn="l" fontAlgn="b"/>
                      <a:r>
                        <a:rPr lang="en-GB" sz="1800" b="1" i="0" u="none" strike="noStrike" dirty="0">
                          <a:solidFill>
                            <a:schemeClr val="bg1"/>
                          </a:solidFill>
                          <a:effectLst/>
                          <a:latin typeface="Arial" panose="020B0604020202020204" pitchFamily="34" charset="0"/>
                          <a:cs typeface="Arial" panose="020B0604020202020204" pitchFamily="34" charset="0"/>
                        </a:rPr>
                        <a:t>Indicators (based on BSG guideline)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gridSpan="2">
                  <a:txBody>
                    <a:bodyPr/>
                    <a:lstStyle/>
                    <a:p>
                      <a:pPr algn="ctr" fontAlgn="b"/>
                      <a:r>
                        <a:rPr lang="en-GB" sz="1800" b="1" i="0" u="none" strike="noStrike" dirty="0">
                          <a:solidFill>
                            <a:schemeClr val="bg1"/>
                          </a:solidFill>
                          <a:effectLst/>
                          <a:latin typeface="Arial" panose="020B0604020202020204" pitchFamily="34" charset="0"/>
                          <a:cs typeface="Arial" panose="020B0604020202020204" pitchFamily="34" charset="0"/>
                        </a:rPr>
                        <a:t>Patients</a:t>
                      </a:r>
                      <a:r>
                        <a:rPr lang="en-GB" sz="1800" b="1" i="0" u="none" strike="noStrike" baseline="0" dirty="0">
                          <a:solidFill>
                            <a:schemeClr val="bg1"/>
                          </a:solidFill>
                          <a:effectLst/>
                          <a:latin typeface="Arial" panose="020B0604020202020204" pitchFamily="34" charset="0"/>
                          <a:cs typeface="Arial" panose="020B0604020202020204" pitchFamily="34" charset="0"/>
                        </a:rPr>
                        <a:t> d</a:t>
                      </a:r>
                      <a:r>
                        <a:rPr lang="en-GB" sz="1800" b="1" i="0" u="none" strike="noStrike" dirty="0">
                          <a:solidFill>
                            <a:schemeClr val="bg1"/>
                          </a:solidFill>
                          <a:effectLst/>
                          <a:latin typeface="Arial" panose="020B0604020202020204" pitchFamily="34" charset="0"/>
                          <a:cs typeface="Arial" panose="020B0604020202020204" pitchFamily="34" charset="0"/>
                        </a:rPr>
                        <a:t>iagnosed 2018-22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hMerge="1">
                  <a:txBody>
                    <a:bodyPr/>
                    <a:lstStyle/>
                    <a:p>
                      <a:pPr algn="ctr" fontAlgn="b"/>
                      <a:endParaRPr lang="en-GB"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33747">
                <a:tc vMerge="1">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fontAlgn="b"/>
                      <a:r>
                        <a:rPr lang="en-GB" sz="1800" b="1" i="0" u="none" strike="noStrike" dirty="0">
                          <a:solidFill>
                            <a:schemeClr val="bg1"/>
                          </a:solidFill>
                          <a:effectLst/>
                          <a:latin typeface="Arial" panose="020B0604020202020204" pitchFamily="34" charset="0"/>
                          <a:cs typeface="Arial" panose="020B0604020202020204" pitchFamily="34" charset="0"/>
                        </a:rPr>
                        <a:t>National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a:r>
                        <a:rPr lang="en-GB" sz="1800" b="1" dirty="0">
                          <a:solidFill>
                            <a:srgbClr val="FF0000"/>
                          </a:solidFill>
                          <a:latin typeface="Arial" panose="020B0604020202020204" pitchFamily="34" charset="0"/>
                          <a:cs typeface="Arial" panose="020B0604020202020204" pitchFamily="34" charset="0"/>
                        </a:rPr>
                        <a:t>Your</a:t>
                      </a:r>
                    </a:p>
                    <a:p>
                      <a:pPr algn="ctr"/>
                      <a:r>
                        <a:rPr lang="en-GB" sz="1800" b="1" baseline="0" dirty="0">
                          <a:solidFill>
                            <a:srgbClr val="FF0000"/>
                          </a:solidFill>
                          <a:latin typeface="Arial" panose="020B0604020202020204" pitchFamily="34" charset="0"/>
                          <a:cs typeface="Arial" panose="020B0604020202020204" pitchFamily="34" charset="0"/>
                        </a:rPr>
                        <a:t>Cancer Alliance</a:t>
                      </a:r>
                      <a:endParaRPr lang="en-GB" sz="1800" b="1" dirty="0">
                        <a:solidFill>
                          <a:srgbClr val="FF000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extLst>
                  <a:ext uri="{0D108BD9-81ED-4DB2-BD59-A6C34878D82A}">
                    <a16:rowId xmlns:a16="http://schemas.microsoft.com/office/drawing/2014/main" val="2329776145"/>
                  </a:ext>
                </a:extLst>
              </a:tr>
              <a:tr h="749027">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 patients whose diagnosis was confirmed by a 2</a:t>
                      </a:r>
                      <a:r>
                        <a:rPr lang="en-GB" sz="1800" b="0" i="0" u="none" strike="noStrike" baseline="30000" dirty="0">
                          <a:solidFill>
                            <a:srgbClr val="000000"/>
                          </a:solidFill>
                          <a:effectLst/>
                          <a:latin typeface="Arial" panose="020B0604020202020204" pitchFamily="34" charset="0"/>
                          <a:cs typeface="Arial" panose="020B0604020202020204" pitchFamily="34" charset="0"/>
                        </a:rPr>
                        <a:t>nd</a:t>
                      </a:r>
                      <a:r>
                        <a:rPr lang="en-GB" sz="1800" b="0" i="0" u="none" strike="noStrike" dirty="0">
                          <a:solidFill>
                            <a:srgbClr val="000000"/>
                          </a:solidFill>
                          <a:effectLst/>
                          <a:latin typeface="Arial" panose="020B0604020202020204" pitchFamily="34" charset="0"/>
                          <a:cs typeface="Arial" panose="020B0604020202020204" pitchFamily="34" charset="0"/>
                        </a:rPr>
                        <a:t> pathologist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90%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365464"/>
                  </a:ext>
                </a:extLst>
              </a:tr>
              <a:tr h="749027">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 of patients with treatment plan discussed at the multidisciplinary team (MDT) meeting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93%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131975"/>
                  </a:ext>
                </a:extLst>
              </a:tr>
            </a:tbl>
          </a:graphicData>
        </a:graphic>
      </p:graphicFrame>
      <p:sp>
        <p:nvSpPr>
          <p:cNvPr id="8"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4851646" y="5082092"/>
            <a:ext cx="6015769" cy="338554"/>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Alliance are in </a:t>
            </a:r>
            <a:r>
              <a:rPr lang="en-GB" altLang="en-US" sz="1600" b="1" dirty="0">
                <a:solidFill>
                  <a:srgbClr val="FF0000"/>
                </a:solidFill>
                <a:latin typeface="Arial" panose="020B0604020202020204" pitchFamily="34" charset="0"/>
              </a:rPr>
              <a:t>Sheet 3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Tree>
    <p:extLst>
      <p:ext uri="{BB962C8B-B14F-4D97-AF65-F5344CB8AC3E}">
        <p14:creationId xmlns:p14="http://schemas.microsoft.com/office/powerpoint/2010/main" val="862082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5088570" y="6002334"/>
            <a:ext cx="6015769" cy="338554"/>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Alliance are in </a:t>
            </a:r>
            <a:r>
              <a:rPr lang="en-GB" altLang="en-US" sz="1600" b="1" dirty="0">
                <a:solidFill>
                  <a:srgbClr val="FF0000"/>
                </a:solidFill>
                <a:latin typeface="Arial" panose="020B0604020202020204" pitchFamily="34" charset="0"/>
              </a:rPr>
              <a:t>Sheet 3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graphicFrame>
        <p:nvGraphicFramePr>
          <p:cNvPr id="8" name="Content Placeholder 3"/>
          <p:cNvGraphicFramePr>
            <a:graphicFrameLocks/>
          </p:cNvGraphicFramePr>
          <p:nvPr>
            <p:extLst>
              <p:ext uri="{D42A27DB-BD31-4B8C-83A1-F6EECF244321}">
                <p14:modId xmlns:p14="http://schemas.microsoft.com/office/powerpoint/2010/main" val="1121307090"/>
              </p:ext>
            </p:extLst>
          </p:nvPr>
        </p:nvGraphicFramePr>
        <p:xfrm>
          <a:off x="1167235" y="1243627"/>
          <a:ext cx="9937104" cy="1696597"/>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462293">
                <a:tc>
                  <a:txBody>
                    <a:bodyPr/>
                    <a:lstStyle/>
                    <a:p>
                      <a:pPr>
                        <a:lnSpc>
                          <a:spcPct val="107000"/>
                        </a:lnSpc>
                        <a:spcAft>
                          <a:spcPts val="0"/>
                        </a:spcAft>
                      </a:pPr>
                      <a:r>
                        <a:rPr lang="en-GB" sz="1800" b="1" dirty="0">
                          <a:effectLst/>
                          <a:latin typeface="Arial" panose="020B0604020202020204" pitchFamily="34" charset="0"/>
                          <a:cs typeface="Arial" panose="020B0604020202020204" pitchFamily="34" charset="0"/>
                        </a:rPr>
                        <a:t>Recommendation</a:t>
                      </a:r>
                      <a:r>
                        <a:rPr lang="en-GB" sz="1800" b="1" baseline="0" dirty="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GB" sz="1800" b="1" dirty="0">
                          <a:effectLst/>
                          <a:latin typeface="Arial" panose="020B0604020202020204" pitchFamily="34" charset="0"/>
                          <a:cs typeface="Arial" panose="020B0604020202020204" pitchFamily="34" charset="0"/>
                        </a:rPr>
                        <a:t>Pages of SOTN Report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30875">
                <a:tc>
                  <a:txBody>
                    <a:bodyPr/>
                    <a:lstStyle/>
                    <a:p>
                      <a:pPr marL="0" lvl="0" indent="0">
                        <a:lnSpc>
                          <a:spcPct val="115000"/>
                        </a:lnSpc>
                        <a:spcAft>
                          <a:spcPts val="1000"/>
                        </a:spcAft>
                        <a:buFont typeface="+mj-lt"/>
                        <a:buNone/>
                      </a:pPr>
                      <a:r>
                        <a:rPr kumimoji="0" lang="en-GB" sz="1800" kern="1200" dirty="0">
                          <a:solidFill>
                            <a:schemeClr val="tx1"/>
                          </a:solidFill>
                          <a:effectLst/>
                          <a:latin typeface="Arial" panose="020B0604020202020204" pitchFamily="34" charset="0"/>
                          <a:ea typeface="+mn-ea"/>
                          <a:cs typeface="Arial" panose="020B0604020202020204" pitchFamily="34" charset="0"/>
                        </a:rPr>
                        <a:t>In Cancer Alliances with low rates of active treatment for high-grade dysplasia, review reasons for non-treatment and determine if more patients with HGD could be eligible for endoscopic therapy.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a:effectLst/>
                          <a:latin typeface="Arial" panose="020B0604020202020204" pitchFamily="34" charset="0"/>
                          <a:cs typeface="Arial" panose="020B0604020202020204" pitchFamily="34" charset="0"/>
                        </a:rPr>
                        <a:t>11</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43412255"/>
              </p:ext>
            </p:extLst>
          </p:nvPr>
        </p:nvGraphicFramePr>
        <p:xfrm>
          <a:off x="1167235" y="3289370"/>
          <a:ext cx="9937104" cy="2416259"/>
        </p:xfrm>
        <a:graphic>
          <a:graphicData uri="http://schemas.openxmlformats.org/drawingml/2006/table">
            <a:tbl>
              <a:tblPr/>
              <a:tblGrid>
                <a:gridCol w="5714835">
                  <a:extLst>
                    <a:ext uri="{9D8B030D-6E8A-4147-A177-3AD203B41FA5}">
                      <a16:colId xmlns:a16="http://schemas.microsoft.com/office/drawing/2014/main" val="215149461"/>
                    </a:ext>
                  </a:extLst>
                </a:gridCol>
                <a:gridCol w="2358504">
                  <a:extLst>
                    <a:ext uri="{9D8B030D-6E8A-4147-A177-3AD203B41FA5}">
                      <a16:colId xmlns:a16="http://schemas.microsoft.com/office/drawing/2014/main" val="2642674502"/>
                    </a:ext>
                  </a:extLst>
                </a:gridCol>
                <a:gridCol w="1863765">
                  <a:extLst>
                    <a:ext uri="{9D8B030D-6E8A-4147-A177-3AD203B41FA5}">
                      <a16:colId xmlns:a16="http://schemas.microsoft.com/office/drawing/2014/main" val="3447880257"/>
                    </a:ext>
                  </a:extLst>
                </a:gridCol>
              </a:tblGrid>
              <a:tr h="360040">
                <a:tc rowSpan="2">
                  <a:txBody>
                    <a:bodyPr/>
                    <a:lstStyle/>
                    <a:p>
                      <a:pPr algn="l" fontAlgn="b"/>
                      <a:r>
                        <a:rPr lang="en-GB" sz="1800" b="1" i="0" u="none" strike="noStrike" dirty="0">
                          <a:solidFill>
                            <a:schemeClr val="bg1"/>
                          </a:solidFill>
                          <a:effectLst/>
                          <a:latin typeface="Arial" panose="020B0604020202020204" pitchFamily="34" charset="0"/>
                          <a:cs typeface="Arial" panose="020B0604020202020204" pitchFamily="34" charset="0"/>
                        </a:rPr>
                        <a:t>Indicators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gridSpan="2">
                  <a:txBody>
                    <a:bodyPr/>
                    <a:lstStyle/>
                    <a:p>
                      <a:pPr algn="ctr" fontAlgn="b"/>
                      <a:r>
                        <a:rPr lang="en-GB" sz="1800" b="1" i="0" u="none" strike="noStrike" dirty="0">
                          <a:solidFill>
                            <a:schemeClr val="bg1"/>
                          </a:solidFill>
                          <a:effectLst/>
                          <a:latin typeface="Arial" panose="020B0604020202020204" pitchFamily="34" charset="0"/>
                          <a:cs typeface="Arial" panose="020B0604020202020204" pitchFamily="34" charset="0"/>
                        </a:rPr>
                        <a:t>Patients</a:t>
                      </a:r>
                      <a:r>
                        <a:rPr lang="en-GB" sz="1800" b="1" i="0" u="none" strike="noStrike" baseline="0" dirty="0">
                          <a:solidFill>
                            <a:schemeClr val="bg1"/>
                          </a:solidFill>
                          <a:effectLst/>
                          <a:latin typeface="Arial" panose="020B0604020202020204" pitchFamily="34" charset="0"/>
                          <a:cs typeface="Arial" panose="020B0604020202020204" pitchFamily="34" charset="0"/>
                        </a:rPr>
                        <a:t> d</a:t>
                      </a:r>
                      <a:r>
                        <a:rPr lang="en-GB" sz="1800" b="1" i="0" u="none" strike="noStrike" dirty="0">
                          <a:solidFill>
                            <a:schemeClr val="bg1"/>
                          </a:solidFill>
                          <a:effectLst/>
                          <a:latin typeface="Arial" panose="020B0604020202020204" pitchFamily="34" charset="0"/>
                          <a:cs typeface="Arial" panose="020B0604020202020204" pitchFamily="34" charset="0"/>
                        </a:rPr>
                        <a:t>iagnosed in 2018-22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hMerge="1">
                  <a:txBody>
                    <a:bodyPr/>
                    <a:lstStyle/>
                    <a:p>
                      <a:pPr algn="ctr" fontAlgn="b"/>
                      <a:endParaRPr lang="en-GB" sz="2000" b="1"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333747">
                <a:tc vMerge="1">
                  <a:txBody>
                    <a:bodyPr/>
                    <a:lstStyle/>
                    <a:p>
                      <a:pPr algn="l" fontAlgn="b"/>
                      <a:endParaRPr lang="en-GB" sz="18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fontAlgn="b"/>
                      <a:r>
                        <a:rPr lang="en-GB" sz="1800" b="1" i="0" u="none" strike="noStrike" dirty="0">
                          <a:solidFill>
                            <a:schemeClr val="bg1"/>
                          </a:solidFill>
                          <a:effectLst/>
                          <a:latin typeface="Arial" panose="020B0604020202020204" pitchFamily="34" charset="0"/>
                          <a:cs typeface="Arial" panose="020B0604020202020204" pitchFamily="34" charset="0"/>
                        </a:rPr>
                        <a:t>National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tc>
                  <a:txBody>
                    <a:bodyPr/>
                    <a:lstStyle/>
                    <a:p>
                      <a:pPr algn="ctr"/>
                      <a:r>
                        <a:rPr lang="en-GB" sz="1800" b="1" dirty="0">
                          <a:solidFill>
                            <a:srgbClr val="FF0000"/>
                          </a:solidFill>
                          <a:latin typeface="Arial" panose="020B0604020202020204" pitchFamily="34" charset="0"/>
                          <a:cs typeface="Arial" panose="020B0604020202020204" pitchFamily="34" charset="0"/>
                        </a:rPr>
                        <a:t>Your</a:t>
                      </a:r>
                    </a:p>
                    <a:p>
                      <a:pPr algn="ctr"/>
                      <a:r>
                        <a:rPr lang="en-GB" sz="1800" b="1" baseline="0" dirty="0">
                          <a:solidFill>
                            <a:srgbClr val="FF0000"/>
                          </a:solidFill>
                          <a:latin typeface="Arial" panose="020B0604020202020204" pitchFamily="34" charset="0"/>
                          <a:cs typeface="Arial" panose="020B0604020202020204" pitchFamily="34" charset="0"/>
                        </a:rPr>
                        <a:t>Cancer Alliance</a:t>
                      </a:r>
                      <a:endParaRPr lang="en-GB" sz="1800" b="1" dirty="0">
                        <a:solidFill>
                          <a:srgbClr val="FF0000"/>
                        </a:solidFill>
                        <a:latin typeface="Arial" panose="020B0604020202020204" pitchFamily="34" charset="0"/>
                        <a:cs typeface="Arial" panose="020B060402020202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7BABB1"/>
                    </a:solidFill>
                  </a:tcPr>
                </a:tc>
                <a:extLst>
                  <a:ext uri="{0D108BD9-81ED-4DB2-BD59-A6C34878D82A}">
                    <a16:rowId xmlns:a16="http://schemas.microsoft.com/office/drawing/2014/main" val="2329776145"/>
                  </a:ext>
                </a:extLst>
              </a:tr>
              <a:tr h="749027">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 of patients who had active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72365464"/>
                  </a:ext>
                </a:extLst>
              </a:tr>
              <a:tr h="749027">
                <a:tc>
                  <a:txBody>
                    <a:bodyPr/>
                    <a:lstStyle/>
                    <a:p>
                      <a:pPr algn="l" fontAlgn="b"/>
                      <a:r>
                        <a:rPr lang="en-GB" sz="1800" b="0" i="0" u="none" strike="noStrike" dirty="0">
                          <a:solidFill>
                            <a:srgbClr val="000000"/>
                          </a:solidFill>
                          <a:effectLst/>
                          <a:latin typeface="Arial" panose="020B0604020202020204" pitchFamily="34" charset="0"/>
                          <a:cs typeface="Arial" panose="020B0604020202020204" pitchFamily="34" charset="0"/>
                        </a:rPr>
                        <a:t>% of patients who had endoscopic treatment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000000"/>
                          </a:solidFill>
                          <a:effectLst/>
                          <a:latin typeface="Arial" panose="020B0604020202020204" pitchFamily="34" charset="0"/>
                          <a:cs typeface="Arial" panose="020B0604020202020204" pitchFamily="34" charset="0"/>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GB" sz="1800" b="0" i="0" u="none" strike="noStrike" dirty="0">
                          <a:solidFill>
                            <a:srgbClr val="FF0000"/>
                          </a:solidFill>
                          <a:effectLst/>
                          <a:latin typeface="Arial" panose="020B0604020202020204" pitchFamily="34" charset="0"/>
                          <a:cs typeface="Arial" panose="020B0604020202020204" pitchFamily="34" charset="0"/>
                        </a:rPr>
                        <a:t>XX</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33131975"/>
                  </a:ext>
                </a:extLst>
              </a:tr>
            </a:tbl>
          </a:graphicData>
        </a:graphic>
      </p:graphicFrame>
    </p:spTree>
    <p:extLst>
      <p:ext uri="{BB962C8B-B14F-4D97-AF65-F5344CB8AC3E}">
        <p14:creationId xmlns:p14="http://schemas.microsoft.com/office/powerpoint/2010/main" val="14366901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1774339" y="2780928"/>
            <a:ext cx="8722895" cy="580993"/>
          </a:xfrm>
          <a:prstGeom prst="rect">
            <a:avLst/>
          </a:prstGeom>
        </p:spPr>
        <p:txBody>
          <a:bodyPr wrap="square">
            <a:spAutoFit/>
          </a:bodyPr>
          <a:lstStyle/>
          <a:p>
            <a:pPr algn="ctr">
              <a:lnSpc>
                <a:spcPct val="107000"/>
              </a:lnSpc>
              <a:spcAft>
                <a:spcPts val="800"/>
              </a:spcAft>
            </a:pPr>
            <a:r>
              <a:rPr lang="en-GB" sz="3200" b="1" dirty="0"/>
              <a:t>For further details:</a:t>
            </a:r>
            <a:r>
              <a:rPr lang="en-GB" sz="3200" dirty="0"/>
              <a:t> </a:t>
            </a:r>
            <a:r>
              <a:rPr lang="en-GB" sz="3200" dirty="0">
                <a:hlinkClick r:id="rId2"/>
              </a:rPr>
              <a:t>www.nogca.org.uk</a:t>
            </a:r>
            <a:r>
              <a:rPr lang="en-GB" sz="3200" dirty="0"/>
              <a:t> </a:t>
            </a:r>
          </a:p>
        </p:txBody>
      </p:sp>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Tree>
    <p:extLst>
      <p:ext uri="{BB962C8B-B14F-4D97-AF65-F5344CB8AC3E}">
        <p14:creationId xmlns:p14="http://schemas.microsoft.com/office/powerpoint/2010/main" val="401738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767408" y="1876071"/>
            <a:ext cx="6912768" cy="2873800"/>
          </a:xfrm>
          <a:prstGeom prst="rect">
            <a:avLst/>
          </a:prstGeom>
        </p:spPr>
        <p:txBody>
          <a:bodyPr wrap="square">
            <a:spAutoFit/>
          </a:bodyPr>
          <a:lstStyle/>
          <a:p>
            <a:pPr>
              <a:lnSpc>
                <a:spcPct val="107000"/>
              </a:lnSpc>
              <a:spcAft>
                <a:spcPts val="800"/>
              </a:spcAft>
            </a:pPr>
            <a:r>
              <a:rPr lang="en-GB" sz="2400" b="1" dirty="0"/>
              <a:t>The State of the Nation Report includes:</a:t>
            </a:r>
            <a:endParaRPr lang="en-GB" dirty="0"/>
          </a:p>
          <a:p>
            <a:pPr>
              <a:lnSpc>
                <a:spcPct val="107000"/>
              </a:lnSpc>
              <a:spcAft>
                <a:spcPts val="800"/>
              </a:spcAft>
            </a:pPr>
            <a:endParaRPr lang="en-GB" sz="2000" dirty="0"/>
          </a:p>
          <a:p>
            <a:pPr marL="457200" indent="-457200">
              <a:lnSpc>
                <a:spcPct val="107000"/>
              </a:lnSpc>
              <a:spcAft>
                <a:spcPts val="800"/>
              </a:spcAft>
              <a:buFont typeface="Arial" panose="020B0604020202020204" pitchFamily="34" charset="0"/>
              <a:buChar char="•"/>
            </a:pPr>
            <a:r>
              <a:rPr lang="en-GB" sz="2000" dirty="0"/>
              <a:t>Patients diagnosed with </a:t>
            </a:r>
            <a:r>
              <a:rPr lang="en-GB" sz="2000" dirty="0" err="1"/>
              <a:t>oesophago</a:t>
            </a:r>
            <a:r>
              <a:rPr lang="en-GB" sz="2000" dirty="0"/>
              <a:t>-gastric (OG) cancer in England and Wales </a:t>
            </a:r>
          </a:p>
          <a:p>
            <a:pPr marL="457200" indent="-457200">
              <a:lnSpc>
                <a:spcPct val="107000"/>
              </a:lnSpc>
              <a:spcAft>
                <a:spcPts val="800"/>
              </a:spcAft>
              <a:buFont typeface="Arial" panose="020B0604020202020204" pitchFamily="34" charset="0"/>
              <a:buChar char="•"/>
            </a:pPr>
            <a:endParaRPr lang="en-GB" sz="2000" dirty="0"/>
          </a:p>
          <a:p>
            <a:pPr marL="457200" indent="-457200">
              <a:lnSpc>
                <a:spcPct val="107000"/>
              </a:lnSpc>
              <a:spcAft>
                <a:spcPts val="800"/>
              </a:spcAft>
              <a:buFont typeface="Arial" panose="020B0604020202020204" pitchFamily="34" charset="0"/>
              <a:buChar char="•"/>
            </a:pPr>
            <a:r>
              <a:rPr lang="en-GB" sz="2000" dirty="0"/>
              <a:t>Patients diagnosed with oesophageal high grade dysplasia (HGD) in England</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pic>
        <p:nvPicPr>
          <p:cNvPr id="6" name="Picture 5" descr="S:\OGC_2nd_Audit\Archive_Pre-2017\Annual Reports\Annual_Report_2016\FrontCoverImage_Mixd.jpg"/>
          <p:cNvPicPr/>
          <p:nvPr/>
        </p:nvPicPr>
        <p:blipFill rotWithShape="1">
          <a:blip r:embed="rId3" cstate="print">
            <a:extLst>
              <a:ext uri="{BEBA8EAE-BF5A-486C-A8C5-ECC9F3942E4B}">
                <a14:imgProps xmlns:a14="http://schemas.microsoft.com/office/drawing/2010/main">
                  <a14:imgLayer r:embed="rId4">
                    <a14:imgEffect>
                      <a14:sharpenSoften amount="-2000"/>
                    </a14:imgEffect>
                    <a14:imgEffect>
                      <a14:colorTemperature colorTemp="10035"/>
                    </a14:imgEffect>
                    <a14:imgEffect>
                      <a14:saturation sat="33000"/>
                    </a14:imgEffect>
                    <a14:imgEffect>
                      <a14:brightnessContrast contrast="34000"/>
                    </a14:imgEffect>
                  </a14:imgLayer>
                </a14:imgProps>
              </a:ext>
              <a:ext uri="{28A0092B-C50C-407E-A947-70E740481C1C}">
                <a14:useLocalDpi xmlns:a14="http://schemas.microsoft.com/office/drawing/2010/main" val="0"/>
              </a:ext>
            </a:extLst>
          </a:blip>
          <a:srcRect l="21237" t="2265" r="21119" b="12697"/>
          <a:stretch/>
        </p:blipFill>
        <p:spPr bwMode="auto">
          <a:xfrm>
            <a:off x="7248128" y="1854615"/>
            <a:ext cx="4104456" cy="381402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1342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10" name="TextBox 9"/>
          <p:cNvSpPr txBox="1"/>
          <p:nvPr/>
        </p:nvSpPr>
        <p:spPr>
          <a:xfrm>
            <a:off x="2679403" y="3140968"/>
            <a:ext cx="6912768" cy="707886"/>
          </a:xfrm>
          <a:prstGeom prst="rect">
            <a:avLst/>
          </a:prstGeom>
          <a:noFill/>
        </p:spPr>
        <p:txBody>
          <a:bodyPr wrap="square" rtlCol="0">
            <a:spAutoFit/>
          </a:bodyPr>
          <a:lstStyle/>
          <a:p>
            <a:pPr algn="ctr"/>
            <a:r>
              <a:rPr lang="en-GB" sz="4000" b="1" dirty="0" err="1"/>
              <a:t>Oesophago</a:t>
            </a:r>
            <a:r>
              <a:rPr lang="en-GB" sz="4000" b="1" dirty="0"/>
              <a:t>-gastric cancer</a:t>
            </a:r>
          </a:p>
        </p:txBody>
      </p:sp>
    </p:spTree>
    <p:extLst>
      <p:ext uri="{BB962C8B-B14F-4D97-AF65-F5344CB8AC3E}">
        <p14:creationId xmlns:p14="http://schemas.microsoft.com/office/powerpoint/2010/main" val="291524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375147" y="1185053"/>
            <a:ext cx="11521280" cy="1314591"/>
          </a:xfrm>
          <a:prstGeom prst="rect">
            <a:avLst/>
          </a:prstGeom>
        </p:spPr>
        <p:txBody>
          <a:bodyPr wrap="square">
            <a:spAutoFit/>
          </a:bodyPr>
          <a:lstStyle/>
          <a:p>
            <a:pPr>
              <a:lnSpc>
                <a:spcPct val="107000"/>
              </a:lnSpc>
              <a:spcAft>
                <a:spcPts val="800"/>
              </a:spcAft>
            </a:pPr>
            <a:r>
              <a:rPr lang="en-GB" sz="3200" b="1" dirty="0"/>
              <a:t>OG cancer data submissions</a:t>
            </a:r>
          </a:p>
          <a:p>
            <a:pPr marL="285750" indent="-285750">
              <a:lnSpc>
                <a:spcPct val="107000"/>
              </a:lnSpc>
              <a:spcAft>
                <a:spcPts val="800"/>
              </a:spcAft>
              <a:buFont typeface="Wingdings" panose="05000000000000000000" pitchFamily="2" charset="2"/>
              <a:buChar char="Ø"/>
            </a:pPr>
            <a:r>
              <a:rPr lang="en-GB" dirty="0"/>
              <a:t>Review the number of OG cancer records submitted by your NHS trust / local health board and compare these with national figures </a:t>
            </a:r>
          </a:p>
        </p:txBody>
      </p:sp>
      <p:graphicFrame>
        <p:nvGraphicFramePr>
          <p:cNvPr id="6" name="Content Placeholder 1">
            <a:extLst>
              <a:ext uri="{FF2B5EF4-FFF2-40B4-BE49-F238E27FC236}">
                <a16:creationId xmlns:a16="http://schemas.microsoft.com/office/drawing/2014/main" id="{4C54B924-62DD-4828-8F23-4E995DEE2F93}"/>
              </a:ext>
            </a:extLst>
          </p:cNvPr>
          <p:cNvGraphicFramePr>
            <a:graphicFrameLocks noGrp="1"/>
          </p:cNvGraphicFramePr>
          <p:nvPr>
            <p:ph idx="1"/>
            <p:extLst>
              <p:ext uri="{D42A27DB-BD31-4B8C-83A1-F6EECF244321}">
                <p14:modId xmlns:p14="http://schemas.microsoft.com/office/powerpoint/2010/main" val="1555305766"/>
              </p:ext>
            </p:extLst>
          </p:nvPr>
        </p:nvGraphicFramePr>
        <p:xfrm>
          <a:off x="767408" y="2708920"/>
          <a:ext cx="10585176" cy="1919576"/>
        </p:xfrm>
        <a:graphic>
          <a:graphicData uri="http://schemas.openxmlformats.org/drawingml/2006/table">
            <a:tbl>
              <a:tblPr firstRow="1" bandRow="1">
                <a:tableStyleId>{5940675A-B579-460E-94D1-54222C63F5DA}</a:tableStyleId>
              </a:tblPr>
              <a:tblGrid>
                <a:gridCol w="3911916">
                  <a:extLst>
                    <a:ext uri="{9D8B030D-6E8A-4147-A177-3AD203B41FA5}">
                      <a16:colId xmlns:a16="http://schemas.microsoft.com/office/drawing/2014/main" val="20000"/>
                    </a:ext>
                  </a:extLst>
                </a:gridCol>
                <a:gridCol w="2301126">
                  <a:extLst>
                    <a:ext uri="{9D8B030D-6E8A-4147-A177-3AD203B41FA5}">
                      <a16:colId xmlns:a16="http://schemas.microsoft.com/office/drawing/2014/main" val="20001"/>
                    </a:ext>
                  </a:extLst>
                </a:gridCol>
                <a:gridCol w="1948282">
                  <a:extLst>
                    <a:ext uri="{9D8B030D-6E8A-4147-A177-3AD203B41FA5}">
                      <a16:colId xmlns:a16="http://schemas.microsoft.com/office/drawing/2014/main" val="427630493"/>
                    </a:ext>
                  </a:extLst>
                </a:gridCol>
                <a:gridCol w="2423852">
                  <a:extLst>
                    <a:ext uri="{9D8B030D-6E8A-4147-A177-3AD203B41FA5}">
                      <a16:colId xmlns:a16="http://schemas.microsoft.com/office/drawing/2014/main" val="20002"/>
                    </a:ext>
                  </a:extLst>
                </a:gridCol>
              </a:tblGrid>
              <a:tr h="648072">
                <a:tc>
                  <a:txBody>
                    <a:bodyPr/>
                    <a:lstStyle/>
                    <a:p>
                      <a:r>
                        <a:rPr lang="en-GB" sz="1800" b="1" dirty="0">
                          <a:solidFill>
                            <a:schemeClr val="bg1"/>
                          </a:solidFill>
                          <a:latin typeface="Arial" panose="020B0604020202020204" pitchFamily="34" charset="0"/>
                          <a:cs typeface="Arial" panose="020B0604020202020204" pitchFamily="34" charset="0"/>
                        </a:rPr>
                        <a:t>Patients diagnosed with OG cancer, 1 April 2020 – 31 March</a:t>
                      </a:r>
                      <a:r>
                        <a:rPr lang="en-GB" sz="1800" b="1" baseline="0" dirty="0">
                          <a:solidFill>
                            <a:schemeClr val="bg1"/>
                          </a:solidFill>
                          <a:latin typeface="Arial" panose="020B0604020202020204" pitchFamily="34" charset="0"/>
                          <a:cs typeface="Arial" panose="020B0604020202020204" pitchFamily="34" charset="0"/>
                        </a:rPr>
                        <a:t> 2022</a:t>
                      </a:r>
                      <a:endParaRPr lang="en-GB" sz="1800" b="1" dirty="0">
                        <a:solidFill>
                          <a:schemeClr val="bg1"/>
                        </a:solidFill>
                        <a:latin typeface="Arial" panose="020B0604020202020204" pitchFamily="34" charset="0"/>
                        <a:cs typeface="Arial" panose="020B0604020202020204" pitchFamily="34" charset="0"/>
                      </a:endParaRPr>
                    </a:p>
                  </a:txBody>
                  <a:tcPr marL="91414" marR="91414" marT="45701" marB="45701" anchor="ctr">
                    <a:solidFill>
                      <a:srgbClr val="7BABB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England</a:t>
                      </a:r>
                    </a:p>
                  </a:txBody>
                  <a:tcPr marL="91414" marR="91414" marT="45701" marB="45701" anchor="ctr">
                    <a:solidFill>
                      <a:srgbClr val="7BABB1"/>
                    </a:solidFill>
                  </a:tcPr>
                </a:tc>
                <a:tc>
                  <a:txBody>
                    <a:bodyPr/>
                    <a:lstStyle/>
                    <a:p>
                      <a:pPr algn="ctr"/>
                      <a:r>
                        <a:rPr lang="en-GB" sz="1800" b="1" dirty="0">
                          <a:solidFill>
                            <a:schemeClr val="bg1"/>
                          </a:solidFill>
                          <a:latin typeface="Arial" panose="020B0604020202020204" pitchFamily="34" charset="0"/>
                          <a:cs typeface="Arial" panose="020B0604020202020204" pitchFamily="34" charset="0"/>
                        </a:rPr>
                        <a:t>Wales</a:t>
                      </a:r>
                    </a:p>
                  </a:txBody>
                  <a:tcPr marL="91414" marR="91414" marT="45701" marB="45701" anchor="ctr">
                    <a:solidFill>
                      <a:srgbClr val="7BABB1"/>
                    </a:solidFill>
                  </a:tcPr>
                </a:tc>
                <a:tc>
                  <a:txBody>
                    <a:bodyPr/>
                    <a:lstStyle/>
                    <a:p>
                      <a:pPr algn="ctr"/>
                      <a:r>
                        <a:rPr lang="en-GB" sz="1800" b="1" dirty="0">
                          <a:solidFill>
                            <a:srgbClr val="FF0000"/>
                          </a:solidFill>
                          <a:latin typeface="Arial" panose="020B0604020202020204" pitchFamily="34" charset="0"/>
                          <a:cs typeface="Arial" panose="020B0604020202020204" pitchFamily="34" charset="0"/>
                        </a:rPr>
                        <a:t>Your organisation</a:t>
                      </a:r>
                    </a:p>
                  </a:txBody>
                  <a:tcPr marL="91414" marR="91414" marT="45701" marB="45701" anchor="ctr">
                    <a:solidFill>
                      <a:srgbClr val="7BABB1"/>
                    </a:solidFill>
                  </a:tcPr>
                </a:tc>
                <a:extLst>
                  <a:ext uri="{0D108BD9-81ED-4DB2-BD59-A6C34878D82A}">
                    <a16:rowId xmlns:a16="http://schemas.microsoft.com/office/drawing/2014/main" val="10000"/>
                  </a:ext>
                </a:extLst>
              </a:tr>
              <a:tr h="544797">
                <a:tc>
                  <a:txBody>
                    <a:bodyPr/>
                    <a:lstStyle/>
                    <a:p>
                      <a:r>
                        <a:rPr lang="en-GB" sz="1800" dirty="0">
                          <a:latin typeface="Arial" panose="020B0604020202020204" pitchFamily="34" charset="0"/>
                          <a:cs typeface="Arial" panose="020B0604020202020204" pitchFamily="34" charset="0"/>
                        </a:rPr>
                        <a:t>Patient records submitted</a:t>
                      </a:r>
                    </a:p>
                  </a:txBody>
                  <a:tcPr marL="91414" marR="91414" marT="45701" marB="45701"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kern="1200" dirty="0">
                          <a:solidFill>
                            <a:schemeClr val="tx1"/>
                          </a:solidFill>
                          <a:effectLst/>
                          <a:latin typeface="Arial" panose="020B0604020202020204" pitchFamily="34" charset="0"/>
                          <a:ea typeface="+mn-ea"/>
                          <a:cs typeface="Arial" panose="020B0604020202020204" pitchFamily="34" charset="0"/>
                        </a:rPr>
                        <a:t>18,627   </a:t>
                      </a: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kumimoji="0" lang="en-GB" sz="1800" kern="1200" dirty="0">
                          <a:solidFill>
                            <a:schemeClr val="tx1"/>
                          </a:solidFill>
                          <a:effectLst/>
                          <a:latin typeface="Arial" panose="020B0604020202020204" pitchFamily="34" charset="0"/>
                          <a:ea typeface="+mn-ea"/>
                          <a:cs typeface="Arial" panose="020B0604020202020204" pitchFamily="34" charset="0"/>
                        </a:rPr>
                        <a:t>1,238</a:t>
                      </a:r>
                    </a:p>
                  </a:txBody>
                  <a:tcPr marL="68580" marR="68580" marT="0" marB="0" anchor="ctr"/>
                </a:tc>
                <a:tc>
                  <a:txBody>
                    <a:bodyPr/>
                    <a:lstStyle/>
                    <a:p>
                      <a:pPr algn="ctr"/>
                      <a:r>
                        <a:rPr lang="en-GB" sz="1800" dirty="0">
                          <a:solidFill>
                            <a:srgbClr val="FF0000"/>
                          </a:solidFill>
                          <a:latin typeface="Arial" panose="020B0604020202020204" pitchFamily="34" charset="0"/>
                          <a:cs typeface="Arial" panose="020B0604020202020204" pitchFamily="34" charset="0"/>
                        </a:rPr>
                        <a:t>XX</a:t>
                      </a:r>
                    </a:p>
                  </a:txBody>
                  <a:tcPr marL="91414" marR="91414" marT="45701" marB="45701" anchor="ctr"/>
                </a:tc>
                <a:extLst>
                  <a:ext uri="{0D108BD9-81ED-4DB2-BD59-A6C34878D82A}">
                    <a16:rowId xmlns:a16="http://schemas.microsoft.com/office/drawing/2014/main" val="10002"/>
                  </a:ext>
                </a:extLst>
              </a:tr>
              <a:tr h="460417">
                <a:tc>
                  <a:txBody>
                    <a:bodyPr/>
                    <a:lstStyle/>
                    <a:p>
                      <a:r>
                        <a:rPr lang="en-GB" sz="1800" dirty="0">
                          <a:latin typeface="Arial" panose="020B0604020202020204" pitchFamily="34" charset="0"/>
                          <a:cs typeface="Arial" panose="020B0604020202020204" pitchFamily="34" charset="0"/>
                        </a:rPr>
                        <a:t>% case</a:t>
                      </a:r>
                      <a:r>
                        <a:rPr lang="en-GB" sz="1800" baseline="0" dirty="0">
                          <a:latin typeface="Arial" panose="020B0604020202020204" pitchFamily="34" charset="0"/>
                          <a:cs typeface="Arial" panose="020B0604020202020204" pitchFamily="34" charset="0"/>
                        </a:rPr>
                        <a:t> ascertainment</a:t>
                      </a:r>
                      <a:endParaRPr lang="en-GB" sz="1800" dirty="0">
                        <a:latin typeface="Arial" panose="020B0604020202020204" pitchFamily="34" charset="0"/>
                        <a:cs typeface="Arial" panose="020B0604020202020204" pitchFamily="34" charset="0"/>
                      </a:endParaRPr>
                    </a:p>
                  </a:txBody>
                  <a:tcPr marL="91414" marR="91414" marT="45701" marB="45701"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86.7% </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lnSpc>
                          <a:spcPct val="107000"/>
                        </a:lnSpc>
                        <a:spcAft>
                          <a:spcPts val="0"/>
                        </a:spcAft>
                      </a:pPr>
                      <a:r>
                        <a:rPr kumimoji="0" lang="en-GB" sz="1800" kern="1200" dirty="0">
                          <a:solidFill>
                            <a:schemeClr val="tx1"/>
                          </a:solidFill>
                          <a:effectLst/>
                          <a:latin typeface="Arial" panose="020B0604020202020204" pitchFamily="34" charset="0"/>
                          <a:ea typeface="+mn-ea"/>
                          <a:cs typeface="Arial" panose="020B0604020202020204" pitchFamily="34" charset="0"/>
                        </a:rPr>
                        <a:t>87.9% </a:t>
                      </a:r>
                      <a:endParaRPr kumimoji="0" lang="en-GB" sz="1800" kern="1200" dirty="0">
                        <a:solidFill>
                          <a:schemeClr val="tx1"/>
                        </a:solidFill>
                        <a:latin typeface="Arial" panose="020B0604020202020204" pitchFamily="34" charset="0"/>
                        <a:ea typeface="+mn-ea"/>
                        <a:cs typeface="Arial" panose="020B0604020202020204" pitchFamily="34" charset="0"/>
                      </a:endParaRPr>
                    </a:p>
                  </a:txBody>
                  <a:tcPr marL="68580" marR="68580" marT="0" marB="0" anchor="ctr"/>
                </a:tc>
                <a:tc>
                  <a:txBody>
                    <a:bodyPr/>
                    <a:lstStyle/>
                    <a:p>
                      <a:pPr algn="ctr"/>
                      <a:r>
                        <a:rPr lang="en-GB" sz="1800" dirty="0">
                          <a:solidFill>
                            <a:srgbClr val="FF0000"/>
                          </a:solidFill>
                          <a:latin typeface="Arial" panose="020B0604020202020204" pitchFamily="34" charset="0"/>
                          <a:cs typeface="Arial" panose="020B0604020202020204" pitchFamily="34" charset="0"/>
                        </a:rPr>
                        <a:t>XX</a:t>
                      </a:r>
                    </a:p>
                  </a:txBody>
                  <a:tcPr marL="91414" marR="91414" marT="45701" marB="45701" anchor="ctr"/>
                </a:tc>
                <a:extLst>
                  <a:ext uri="{0D108BD9-81ED-4DB2-BD59-A6C34878D82A}">
                    <a16:rowId xmlns:a16="http://schemas.microsoft.com/office/drawing/2014/main" val="10003"/>
                  </a:ext>
                </a:extLst>
              </a:tr>
            </a:tbl>
          </a:graphicData>
        </a:graphic>
      </p:graphicFrame>
      <p:sp>
        <p:nvSpPr>
          <p:cNvPr id="8"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4871864" y="4837772"/>
            <a:ext cx="6480720" cy="338554"/>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4 </a:t>
            </a:r>
            <a:r>
              <a:rPr lang="en-GB" altLang="en-US" sz="1600" dirty="0">
                <a:latin typeface="Arial" panose="020B0604020202020204" pitchFamily="34" charset="0"/>
              </a:rPr>
              <a:t>of the Data Tables</a:t>
            </a:r>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Tree>
    <p:extLst>
      <p:ext uri="{BB962C8B-B14F-4D97-AF65-F5344CB8AC3E}">
        <p14:creationId xmlns:p14="http://schemas.microsoft.com/office/powerpoint/2010/main" val="11335248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483159" y="1556792"/>
            <a:ext cx="11305256" cy="2141740"/>
          </a:xfrm>
          <a:prstGeom prst="rect">
            <a:avLst/>
          </a:prstGeom>
        </p:spPr>
        <p:txBody>
          <a:bodyPr wrap="square">
            <a:spAutoFit/>
          </a:bodyPr>
          <a:lstStyle/>
          <a:p>
            <a:pPr>
              <a:lnSpc>
                <a:spcPct val="107000"/>
              </a:lnSpc>
              <a:spcAft>
                <a:spcPts val="800"/>
              </a:spcAft>
            </a:pPr>
            <a:r>
              <a:rPr lang="en-GB" sz="3200" b="1" dirty="0"/>
              <a:t>Routes to diagnosis</a:t>
            </a:r>
          </a:p>
          <a:p>
            <a:pPr marL="457200" indent="-457200">
              <a:lnSpc>
                <a:spcPct val="107000"/>
              </a:lnSpc>
              <a:spcAft>
                <a:spcPts val="800"/>
              </a:spcAft>
              <a:buFont typeface="Arial" panose="020B0604020202020204" pitchFamily="34" charset="0"/>
              <a:buChar char="•"/>
            </a:pPr>
            <a:r>
              <a:rPr lang="en-GB" sz="2000" dirty="0"/>
              <a:t>Among patients diagnosed with OG cancer in 2020-22, </a:t>
            </a:r>
            <a:r>
              <a:rPr lang="en-GB" sz="2000" b="1" dirty="0"/>
              <a:t>13.1%</a:t>
            </a:r>
            <a:r>
              <a:rPr lang="en-GB" sz="2000" dirty="0"/>
              <a:t> were diagnosed following an emergency admission</a:t>
            </a:r>
          </a:p>
          <a:p>
            <a:pPr marL="457200" indent="-457200">
              <a:lnSpc>
                <a:spcPct val="107000"/>
              </a:lnSpc>
              <a:spcAft>
                <a:spcPts val="800"/>
              </a:spcAft>
              <a:buFont typeface="Arial" panose="020B0604020202020204" pitchFamily="34" charset="0"/>
              <a:buChar char="•"/>
            </a:pPr>
            <a:r>
              <a:rPr lang="en-GB" sz="2000" dirty="0"/>
              <a:t>There was substantial variation in rates of emergency diagnosis by Cancer Alliance / Welsh region</a:t>
            </a:r>
          </a:p>
        </p:txBody>
      </p:sp>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graphicFrame>
        <p:nvGraphicFramePr>
          <p:cNvPr id="4" name="Content Placeholder 3"/>
          <p:cNvGraphicFramePr>
            <a:graphicFrameLocks/>
          </p:cNvGraphicFramePr>
          <p:nvPr>
            <p:extLst>
              <p:ext uri="{D42A27DB-BD31-4B8C-83A1-F6EECF244321}">
                <p14:modId xmlns:p14="http://schemas.microsoft.com/office/powerpoint/2010/main" val="511456972"/>
              </p:ext>
            </p:extLst>
          </p:nvPr>
        </p:nvGraphicFramePr>
        <p:xfrm>
          <a:off x="1167235" y="3933056"/>
          <a:ext cx="9937104" cy="2370265"/>
        </p:xfrm>
        <a:graphic>
          <a:graphicData uri="http://schemas.openxmlformats.org/drawingml/2006/table">
            <a:tbl>
              <a:tblPr firstRow="1" firstCol="1" bandRow="1">
                <a:tableStyleId>{2D5ABB26-0587-4C30-8999-92F81FD0307C}</a:tableStyleId>
              </a:tblPr>
              <a:tblGrid>
                <a:gridCol w="8342115">
                  <a:extLst>
                    <a:ext uri="{9D8B030D-6E8A-4147-A177-3AD203B41FA5}">
                      <a16:colId xmlns:a16="http://schemas.microsoft.com/office/drawing/2014/main" val="20000"/>
                    </a:ext>
                  </a:extLst>
                </a:gridCol>
                <a:gridCol w="1594989">
                  <a:extLst>
                    <a:ext uri="{9D8B030D-6E8A-4147-A177-3AD203B41FA5}">
                      <a16:colId xmlns:a16="http://schemas.microsoft.com/office/drawing/2014/main" val="20001"/>
                    </a:ext>
                  </a:extLst>
                </a:gridCol>
              </a:tblGrid>
              <a:tr h="506869">
                <a:tc>
                  <a:txBody>
                    <a:bodyPr/>
                    <a:lstStyle/>
                    <a:p>
                      <a:pPr>
                        <a:lnSpc>
                          <a:spcPct val="107000"/>
                        </a:lnSpc>
                        <a:spcAft>
                          <a:spcPts val="0"/>
                        </a:spcAft>
                      </a:pPr>
                      <a:r>
                        <a:rPr lang="en-GB" sz="1800" b="1" dirty="0">
                          <a:effectLst/>
                          <a:latin typeface="Arial" panose="020B0604020202020204" pitchFamily="34" charset="0"/>
                          <a:cs typeface="Arial" panose="020B0604020202020204" pitchFamily="34" charset="0"/>
                        </a:rPr>
                        <a:t>Recommendation</a:t>
                      </a:r>
                      <a:r>
                        <a:rPr lang="en-GB" sz="1800" b="1" baseline="0" dirty="0">
                          <a:effectLst/>
                          <a:latin typeface="Arial" panose="020B0604020202020204" pitchFamily="34" charset="0"/>
                          <a:cs typeface="Arial" panose="020B0604020202020204" pitchFamily="34" charset="0"/>
                        </a:rPr>
                        <a:t> </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GB" sz="1800" b="1" dirty="0">
                          <a:effectLst/>
                          <a:latin typeface="Arial" panose="020B0604020202020204" pitchFamily="34" charset="0"/>
                          <a:cs typeface="Arial" panose="020B0604020202020204" pitchFamily="34" charset="0"/>
                        </a:rPr>
                        <a:t>Pages of SOTN Report</a:t>
                      </a:r>
                      <a:endParaRPr lang="en-GB" sz="1800" b="1"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581363">
                <a:tc>
                  <a:txBody>
                    <a:bodyPr/>
                    <a:lstStyle/>
                    <a:p>
                      <a:pPr marL="0" lvl="0" indent="0">
                        <a:lnSpc>
                          <a:spcPct val="115000"/>
                        </a:lnSpc>
                        <a:spcAft>
                          <a:spcPts val="1000"/>
                        </a:spcAft>
                        <a:buFont typeface="+mj-lt"/>
                        <a:buNone/>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p>
                      <a:pPr marL="0" lvl="0" indent="0">
                        <a:lnSpc>
                          <a:spcPct val="115000"/>
                        </a:lnSpc>
                        <a:spcAft>
                          <a:spcPts val="1000"/>
                        </a:spcAft>
                        <a:buFont typeface="+mj-lt"/>
                        <a:buNone/>
                      </a:pPr>
                      <a:r>
                        <a:rPr kumimoji="0" lang="en-GB" sz="1800" kern="1200" dirty="0">
                          <a:solidFill>
                            <a:schemeClr val="tx1"/>
                          </a:solidFill>
                          <a:effectLst/>
                          <a:latin typeface="Arial" panose="020B0604020202020204" pitchFamily="34" charset="0"/>
                          <a:ea typeface="+mn-ea"/>
                          <a:cs typeface="Arial" panose="020B0604020202020204" pitchFamily="34" charset="0"/>
                        </a:rPr>
                        <a:t>Cancer Alliances and Wales Cancer Network should review patient pathways in their region to identify opportunities to intervene, and reduce high and variable rates of diagnosis following emergency admission and late stage diagnosis </a:t>
                      </a:r>
                    </a:p>
                    <a:p>
                      <a:pPr marL="0" lvl="0" indent="0">
                        <a:lnSpc>
                          <a:spcPct val="115000"/>
                        </a:lnSpc>
                        <a:spcAft>
                          <a:spcPts val="1000"/>
                        </a:spcAft>
                        <a:buFont typeface="+mj-lt"/>
                        <a:buNone/>
                      </a:pPr>
                      <a:endParaRPr kumimoji="0" lang="en-GB" sz="1800" kern="1200" dirty="0">
                        <a:solidFill>
                          <a:schemeClr val="tx1"/>
                        </a:solidFill>
                        <a:effectLst/>
                        <a:latin typeface="Arial" panose="020B0604020202020204" pitchFamily="34" charset="0"/>
                        <a:ea typeface="+mn-ea"/>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0"/>
                        </a:spcAft>
                      </a:pPr>
                      <a:endParaRPr lang="en-GB" sz="1800" dirty="0">
                        <a:effectLst/>
                        <a:latin typeface="Arial" panose="020B0604020202020204" pitchFamily="34" charset="0"/>
                        <a:cs typeface="Arial" panose="020B0604020202020204" pitchFamily="34" charset="0"/>
                      </a:endParaRPr>
                    </a:p>
                    <a:p>
                      <a:pPr algn="ctr">
                        <a:lnSpc>
                          <a:spcPct val="107000"/>
                        </a:lnSpc>
                        <a:spcAft>
                          <a:spcPts val="0"/>
                        </a:spcAft>
                      </a:pPr>
                      <a:r>
                        <a:rPr lang="en-GB" sz="1800" dirty="0">
                          <a:effectLst/>
                          <a:latin typeface="Arial" panose="020B0604020202020204" pitchFamily="34" charset="0"/>
                          <a:cs typeface="Arial" panose="020B0604020202020204" pitchFamily="34" charset="0"/>
                        </a:rPr>
                        <a:t>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76654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6823998" y="3792594"/>
            <a:ext cx="4595842" cy="584775"/>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6</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
        <p:nvSpPr>
          <p:cNvPr id="3" name="Rectangle 2"/>
          <p:cNvSpPr/>
          <p:nvPr/>
        </p:nvSpPr>
        <p:spPr>
          <a:xfrm>
            <a:off x="6816080" y="2066875"/>
            <a:ext cx="4608512" cy="138835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a:t>
            </a:r>
            <a:r>
              <a:rPr lang="en-GB" altLang="en-US"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 of patients were diagnosed after an emergency admission </a:t>
            </a:r>
          </a:p>
          <a:p>
            <a:pPr algn="ctr"/>
            <a:r>
              <a:rPr lang="en-GB" altLang="en-US" dirty="0">
                <a:solidFill>
                  <a:schemeClr val="tx1"/>
                </a:solidFill>
                <a:latin typeface="Arial" panose="020B0604020202020204" pitchFamily="34" charset="0"/>
              </a:rPr>
              <a:t>(Apr 2020 - Mar 2022)</a:t>
            </a:r>
          </a:p>
        </p:txBody>
      </p:sp>
      <p:sp>
        <p:nvSpPr>
          <p:cNvPr id="7" name="Rectangle 6"/>
          <p:cNvSpPr/>
          <p:nvPr/>
        </p:nvSpPr>
        <p:spPr>
          <a:xfrm>
            <a:off x="6684960" y="5157192"/>
            <a:ext cx="4883647" cy="1200329"/>
          </a:xfrm>
          <a:prstGeom prst="rect">
            <a:avLst/>
          </a:prstGeom>
        </p:spPr>
        <p:txBody>
          <a:bodyPr wrap="square">
            <a:spAutoFit/>
          </a:bodyPr>
          <a:lstStyle/>
          <a:p>
            <a:r>
              <a:rPr lang="en-GB" b="1" dirty="0">
                <a:latin typeface="Calibri" panose="020F0502020204030204" pitchFamily="34" charset="0"/>
                <a:ea typeface="Calibri" panose="020F0502020204030204" pitchFamily="34" charset="0"/>
                <a:cs typeface="Times New Roman" panose="02020603050405020304" pitchFamily="18" charset="0"/>
              </a:rPr>
              <a:t>Adjusted rates of diagnosis after an emergency admission with 95% confidence intervals, by Cancer Alliance / Welsh region.  </a:t>
            </a:r>
          </a:p>
          <a:p>
            <a:r>
              <a:rPr lang="en-GB" dirty="0">
                <a:latin typeface="Calibri" panose="020F0502020204030204" pitchFamily="34" charset="0"/>
                <a:ea typeface="Calibri" panose="020F0502020204030204" pitchFamily="34" charset="0"/>
                <a:cs typeface="Times New Roman" panose="02020603050405020304" pitchFamily="18" charset="0"/>
              </a:rPr>
              <a:t>Blue line shows national average (13.1%). </a:t>
            </a:r>
          </a:p>
        </p:txBody>
      </p:sp>
      <p:pic>
        <p:nvPicPr>
          <p:cNvPr id="8" name="Picture 7">
            <a:extLst>
              <a:ext uri="{FF2B5EF4-FFF2-40B4-BE49-F238E27FC236}">
                <a16:creationId xmlns:a16="http://schemas.microsoft.com/office/drawing/2014/main" id="{2445A83D-2107-4A4E-ABF2-5ABFF062B330}"/>
              </a:ext>
            </a:extLst>
          </p:cNvPr>
          <p:cNvPicPr>
            <a:picLocks noChangeAspect="1"/>
          </p:cNvPicPr>
          <p:nvPr/>
        </p:nvPicPr>
        <p:blipFill>
          <a:blip r:embed="rId2"/>
          <a:stretch>
            <a:fillRect/>
          </a:stretch>
        </p:blipFill>
        <p:spPr>
          <a:xfrm>
            <a:off x="1" y="0"/>
            <a:ext cx="12271572" cy="1037576"/>
          </a:xfrm>
          <a:prstGeom prst="rect">
            <a:avLst/>
          </a:prstGeom>
        </p:spPr>
      </p:pic>
      <p:sp>
        <p:nvSpPr>
          <p:cNvPr id="9" name="Rectangle 8">
            <a:extLst>
              <a:ext uri="{FF2B5EF4-FFF2-40B4-BE49-F238E27FC236}">
                <a16:creationId xmlns:a16="http://schemas.microsoft.com/office/drawing/2014/main" id="{2FE1271D-2678-4664-A276-41FE49157944}"/>
              </a:ext>
            </a:extLst>
          </p:cNvPr>
          <p:cNvSpPr/>
          <p:nvPr/>
        </p:nvSpPr>
        <p:spPr>
          <a:xfrm>
            <a:off x="407368" y="1193158"/>
            <a:ext cx="8722895" cy="619272"/>
          </a:xfrm>
          <a:prstGeom prst="rect">
            <a:avLst/>
          </a:prstGeom>
        </p:spPr>
        <p:txBody>
          <a:bodyPr wrap="square">
            <a:spAutoFit/>
          </a:bodyPr>
          <a:lstStyle/>
          <a:p>
            <a:pPr>
              <a:lnSpc>
                <a:spcPct val="107000"/>
              </a:lnSpc>
              <a:spcAft>
                <a:spcPts val="800"/>
              </a:spcAft>
            </a:pPr>
            <a:r>
              <a:rPr lang="en-GB" sz="3200" b="1" dirty="0"/>
              <a:t>Routes to diagnosis</a:t>
            </a:r>
          </a:p>
        </p:txBody>
      </p:sp>
      <p:graphicFrame>
        <p:nvGraphicFramePr>
          <p:cNvPr id="11" name="Chart 10"/>
          <p:cNvGraphicFramePr/>
          <p:nvPr>
            <p:extLst>
              <p:ext uri="{D42A27DB-BD31-4B8C-83A1-F6EECF244321}">
                <p14:modId xmlns:p14="http://schemas.microsoft.com/office/powerpoint/2010/main" val="964966046"/>
              </p:ext>
            </p:extLst>
          </p:nvPr>
        </p:nvGraphicFramePr>
        <p:xfrm>
          <a:off x="9578" y="2207823"/>
          <a:ext cx="6446461" cy="39093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737068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7" name="Rectangle 6">
            <a:extLst>
              <a:ext uri="{FF2B5EF4-FFF2-40B4-BE49-F238E27FC236}">
                <a16:creationId xmlns:a16="http://schemas.microsoft.com/office/drawing/2014/main" id="{2FE1271D-2678-4664-A276-41FE49157944}"/>
              </a:ext>
            </a:extLst>
          </p:cNvPr>
          <p:cNvSpPr/>
          <p:nvPr/>
        </p:nvSpPr>
        <p:spPr>
          <a:xfrm>
            <a:off x="407368" y="1193158"/>
            <a:ext cx="11438279" cy="2112501"/>
          </a:xfrm>
          <a:prstGeom prst="rect">
            <a:avLst/>
          </a:prstGeom>
        </p:spPr>
        <p:txBody>
          <a:bodyPr wrap="square">
            <a:spAutoFit/>
          </a:bodyPr>
          <a:lstStyle/>
          <a:p>
            <a:pPr>
              <a:lnSpc>
                <a:spcPct val="107000"/>
              </a:lnSpc>
              <a:spcAft>
                <a:spcPts val="800"/>
              </a:spcAft>
            </a:pPr>
            <a:r>
              <a:rPr lang="en-GB" sz="3200" b="1" dirty="0"/>
              <a:t>Staging investigations</a:t>
            </a:r>
          </a:p>
          <a:p>
            <a:pPr marL="457200" indent="-457200">
              <a:lnSpc>
                <a:spcPct val="107000"/>
              </a:lnSpc>
              <a:spcAft>
                <a:spcPts val="800"/>
              </a:spcAft>
              <a:buFont typeface="Arial" panose="020B0604020202020204" pitchFamily="34" charset="0"/>
              <a:buChar char="•"/>
            </a:pPr>
            <a:endParaRPr lang="en-GB" dirty="0"/>
          </a:p>
          <a:p>
            <a:pPr marL="457200" indent="-457200">
              <a:lnSpc>
                <a:spcPct val="107000"/>
              </a:lnSpc>
              <a:spcAft>
                <a:spcPts val="800"/>
              </a:spcAft>
              <a:buFont typeface="Arial" panose="020B0604020202020204" pitchFamily="34" charset="0"/>
              <a:buChar char="•"/>
            </a:pPr>
            <a:r>
              <a:rPr lang="en-GB" dirty="0"/>
              <a:t>It is recommended that all patients with OG cancer have a CT scan to identify metastatic disease</a:t>
            </a:r>
          </a:p>
          <a:p>
            <a:pPr marL="457200" indent="-457200">
              <a:lnSpc>
                <a:spcPct val="107000"/>
              </a:lnSpc>
              <a:spcAft>
                <a:spcPts val="800"/>
              </a:spcAft>
              <a:buFont typeface="Arial" panose="020B0604020202020204" pitchFamily="34" charset="0"/>
              <a:buChar char="•"/>
            </a:pPr>
            <a:r>
              <a:rPr lang="en-GB" dirty="0"/>
              <a:t>There was substantial variation between NHS organisations in the completeness of information about staging investigations</a:t>
            </a:r>
          </a:p>
        </p:txBody>
      </p:sp>
      <p:sp>
        <p:nvSpPr>
          <p:cNvPr id="8" name="Rectangle 7"/>
          <p:cNvSpPr/>
          <p:nvPr/>
        </p:nvSpPr>
        <p:spPr>
          <a:xfrm>
            <a:off x="623392" y="4077072"/>
            <a:ext cx="7366710" cy="7740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ltLang="en-US" dirty="0">
                <a:solidFill>
                  <a:schemeClr val="tx1"/>
                </a:solidFill>
                <a:latin typeface="Arial" panose="020B0604020202020204" pitchFamily="34" charset="0"/>
              </a:rPr>
              <a:t>Locally, </a:t>
            </a:r>
            <a:r>
              <a:rPr lang="en-GB" altLang="en-US"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 of patients had a CT scan (Apr 2020 - Mar 2022)</a:t>
            </a:r>
          </a:p>
        </p:txBody>
      </p:sp>
      <p:sp>
        <p:nvSpPr>
          <p:cNvPr id="11"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8224941" y="4171730"/>
            <a:ext cx="3733423" cy="584775"/>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6</a:t>
            </a:r>
            <a:r>
              <a:rPr lang="en-GB" altLang="en-US" sz="1600" dirty="0">
                <a:solidFill>
                  <a:srgbClr val="FF0000"/>
                </a:solidFill>
                <a:latin typeface="Arial" panose="020B0604020202020204" pitchFamily="34" charset="0"/>
              </a:rPr>
              <a:t> </a:t>
            </a:r>
            <a:r>
              <a:rPr lang="en-GB" altLang="en-US" sz="1600" dirty="0">
                <a:latin typeface="Arial" panose="020B0604020202020204" pitchFamily="34" charset="0"/>
              </a:rPr>
              <a:t>of the Data Tables</a:t>
            </a:r>
          </a:p>
        </p:txBody>
      </p:sp>
    </p:spTree>
    <p:extLst>
      <p:ext uri="{BB962C8B-B14F-4D97-AF65-F5344CB8AC3E}">
        <p14:creationId xmlns:p14="http://schemas.microsoft.com/office/powerpoint/2010/main" val="7933104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FE1271D-2678-4664-A276-41FE49157944}"/>
              </a:ext>
            </a:extLst>
          </p:cNvPr>
          <p:cNvSpPr/>
          <p:nvPr/>
        </p:nvSpPr>
        <p:spPr>
          <a:xfrm>
            <a:off x="479376" y="1492842"/>
            <a:ext cx="11521279" cy="783869"/>
          </a:xfrm>
          <a:prstGeom prst="rect">
            <a:avLst/>
          </a:prstGeom>
        </p:spPr>
        <p:txBody>
          <a:bodyPr wrap="square">
            <a:spAutoFit/>
          </a:bodyPr>
          <a:lstStyle/>
          <a:p>
            <a:pPr>
              <a:lnSpc>
                <a:spcPct val="107000"/>
              </a:lnSpc>
              <a:spcAft>
                <a:spcPts val="800"/>
              </a:spcAft>
            </a:pPr>
            <a:r>
              <a:rPr lang="en-GB" b="1" dirty="0"/>
              <a:t>Use of PET-CT scans among patients with oesophageal and gastro-oesophageal junction cancer (except for T1a tumours) who had curative treatment</a:t>
            </a:r>
            <a:endParaRPr lang="en-GB" sz="2400" b="1" dirty="0"/>
          </a:p>
        </p:txBody>
      </p:sp>
      <p:pic>
        <p:nvPicPr>
          <p:cNvPr id="7" name="Picture 6">
            <a:extLst>
              <a:ext uri="{FF2B5EF4-FFF2-40B4-BE49-F238E27FC236}">
                <a16:creationId xmlns:a16="http://schemas.microsoft.com/office/drawing/2014/main" id="{2445A83D-2107-4A4E-ABF2-5ABFF062B330}"/>
              </a:ext>
            </a:extLst>
          </p:cNvPr>
          <p:cNvPicPr>
            <a:picLocks noChangeAspect="1"/>
          </p:cNvPicPr>
          <p:nvPr/>
        </p:nvPicPr>
        <p:blipFill>
          <a:blip r:embed="rId3"/>
          <a:stretch>
            <a:fillRect/>
          </a:stretch>
        </p:blipFill>
        <p:spPr>
          <a:xfrm>
            <a:off x="1" y="0"/>
            <a:ext cx="12271572" cy="1037576"/>
          </a:xfrm>
          <a:prstGeom prst="rect">
            <a:avLst/>
          </a:prstGeom>
        </p:spPr>
      </p:pic>
      <p:sp>
        <p:nvSpPr>
          <p:cNvPr id="8" name="Rectangle 7"/>
          <p:cNvSpPr/>
          <p:nvPr/>
        </p:nvSpPr>
        <p:spPr>
          <a:xfrm>
            <a:off x="479376" y="2731977"/>
            <a:ext cx="11417050" cy="1533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altLang="en-US" dirty="0">
                <a:solidFill>
                  <a:schemeClr val="tx1"/>
                </a:solidFill>
                <a:latin typeface="Arial" panose="020B0604020202020204" pitchFamily="34" charset="0"/>
              </a:rPr>
              <a:t>PET-CT is recommended for all patients with oesophageal cancer (except for T1a tumours) being considered for curative treatment. </a:t>
            </a:r>
          </a:p>
          <a:p>
            <a:endParaRPr lang="en-GB" altLang="en-US" dirty="0">
              <a:solidFill>
                <a:schemeClr val="tx1"/>
              </a:solidFill>
              <a:latin typeface="Arial" panose="020B0604020202020204" pitchFamily="34" charset="0"/>
            </a:endParaRPr>
          </a:p>
          <a:p>
            <a:r>
              <a:rPr lang="en-GB" altLang="en-US" dirty="0">
                <a:solidFill>
                  <a:schemeClr val="tx1"/>
                </a:solidFill>
                <a:latin typeface="Arial" panose="020B0604020202020204" pitchFamily="34" charset="0"/>
              </a:rPr>
              <a:t>Locally, </a:t>
            </a:r>
            <a:r>
              <a:rPr lang="en-GB" altLang="en-US" b="1" dirty="0">
                <a:solidFill>
                  <a:srgbClr val="FF0000"/>
                </a:solidFill>
                <a:latin typeface="Arial" panose="020B0604020202020204" pitchFamily="34" charset="0"/>
              </a:rPr>
              <a:t>xx%</a:t>
            </a:r>
            <a:r>
              <a:rPr lang="en-GB" altLang="en-US" dirty="0">
                <a:solidFill>
                  <a:schemeClr val="tx1"/>
                </a:solidFill>
                <a:latin typeface="Arial" panose="020B0604020202020204" pitchFamily="34" charset="0"/>
              </a:rPr>
              <a:t> of patients with a curative treatment plan for oesophageal cancer (except for T1a tumours) had a record of PET-CT (Apr 2020 - Mar 2022)</a:t>
            </a:r>
          </a:p>
        </p:txBody>
      </p:sp>
      <p:sp>
        <p:nvSpPr>
          <p:cNvPr id="9" name="TextBox 3">
            <a:extLst>
              <a:ext uri="{FF2B5EF4-FFF2-40B4-BE49-F238E27FC236}">
                <a16:creationId xmlns:a16="http://schemas.microsoft.com/office/drawing/2014/main" id="{4D275B96-FC6B-437E-8C5C-7E5DD2838FDC}"/>
              </a:ext>
            </a:extLst>
          </p:cNvPr>
          <p:cNvSpPr txBox="1">
            <a:spLocks noChangeArrowheads="1"/>
          </p:cNvSpPr>
          <p:nvPr/>
        </p:nvSpPr>
        <p:spPr bwMode="auto">
          <a:xfrm>
            <a:off x="479378" y="4533032"/>
            <a:ext cx="11417047" cy="338554"/>
          </a:xfrm>
          <a:prstGeom prst="rect">
            <a:avLst/>
          </a:prstGeom>
          <a:solidFill>
            <a:schemeClr val="tx2">
              <a:lumMod val="20000"/>
              <a:lumOff val="80000"/>
            </a:schemeClr>
          </a:solidFill>
          <a:ln>
            <a:noFill/>
          </a:ln>
        </p:spPr>
        <p:txBody>
          <a:bodyPr wrap="square">
            <a:spAutoFit/>
          </a:bodyPr>
          <a:lstStyle>
            <a:lvl1pPr>
              <a:spcBef>
                <a:spcPts val="1000"/>
              </a:spcBef>
              <a:buClr>
                <a:schemeClr val="accent1"/>
              </a:buClr>
              <a:buSzPct val="68000"/>
              <a:buFont typeface="Wingdings 3" panose="05040102010807070707" pitchFamily="18" charset="2"/>
              <a:buChar char=""/>
              <a:defRPr sz="2400">
                <a:solidFill>
                  <a:schemeClr val="tx1"/>
                </a:solidFill>
                <a:latin typeface="Verdana" panose="020B0604030504040204" pitchFamily="34" charset="0"/>
              </a:defRPr>
            </a:lvl1pPr>
            <a:lvl2pPr marL="742950" indent="-285750">
              <a:spcBef>
                <a:spcPts val="600"/>
              </a:spcBef>
              <a:buClr>
                <a:schemeClr val="accent1"/>
              </a:buClr>
              <a:buFont typeface="Verdana" panose="020B0604030504040204" pitchFamily="34" charset="0"/>
              <a:buChar char="◦"/>
              <a:defRPr sz="2000">
                <a:solidFill>
                  <a:schemeClr val="tx1"/>
                </a:solidFill>
                <a:latin typeface="Verdana" panose="020B0604030504040204" pitchFamily="34" charset="0"/>
              </a:defRPr>
            </a:lvl2pPr>
            <a:lvl3pPr marL="1143000" indent="-228600">
              <a:spcBef>
                <a:spcPts val="350"/>
              </a:spcBef>
              <a:buClr>
                <a:schemeClr val="accent2"/>
              </a:buClr>
              <a:buSzPct val="100000"/>
              <a:buFont typeface="Wingdings 2" panose="05020102010507070707" pitchFamily="18" charset="2"/>
              <a:buChar char=""/>
              <a:defRPr sz="2400">
                <a:solidFill>
                  <a:schemeClr val="tx1"/>
                </a:solidFill>
                <a:latin typeface="Verdana" panose="020B060403050404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Verdana" panose="020B0604030504040204" pitchFamily="34" charset="0"/>
              </a:defRPr>
            </a:lvl4pPr>
            <a:lvl5pPr marL="2057400" indent="-228600">
              <a:spcBef>
                <a:spcPts val="350"/>
              </a:spcBef>
              <a:buClr>
                <a:schemeClr val="accent2"/>
              </a:buClr>
              <a:buFont typeface="Wingdings 2" panose="05020102010507070707" pitchFamily="18" charset="2"/>
              <a:buChar char=""/>
              <a:defRPr sz="2000">
                <a:solidFill>
                  <a:schemeClr val="tx1"/>
                </a:solidFill>
                <a:latin typeface="Verdana" panose="020B060403050404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sz="2000">
                <a:solidFill>
                  <a:schemeClr val="tx1"/>
                </a:solidFill>
                <a:latin typeface="Verdana" panose="020B0604030504040204" pitchFamily="34" charset="0"/>
              </a:defRPr>
            </a:lvl9pPr>
          </a:lstStyle>
          <a:p>
            <a:pPr marL="285750" indent="-285750">
              <a:spcBef>
                <a:spcPct val="0"/>
              </a:spcBef>
              <a:buClrTx/>
              <a:buSzTx/>
              <a:buFont typeface="Wingdings" panose="05000000000000000000" pitchFamily="2" charset="2"/>
              <a:buChar char="Ø"/>
            </a:pPr>
            <a:r>
              <a:rPr lang="en-GB" altLang="en-US" sz="1600" dirty="0">
                <a:latin typeface="Arial" panose="020B0604020202020204" pitchFamily="34" charset="0"/>
              </a:rPr>
              <a:t>Results for your organisation are in </a:t>
            </a:r>
            <a:r>
              <a:rPr lang="en-GB" altLang="en-US" sz="1600" b="1" dirty="0">
                <a:solidFill>
                  <a:srgbClr val="FF0000"/>
                </a:solidFill>
                <a:latin typeface="Arial" panose="020B0604020202020204" pitchFamily="34" charset="0"/>
              </a:rPr>
              <a:t>Sheet 6 </a:t>
            </a:r>
            <a:r>
              <a:rPr lang="en-GB" altLang="en-US" sz="1600" dirty="0">
                <a:latin typeface="Arial" panose="020B0604020202020204" pitchFamily="34" charset="0"/>
              </a:rPr>
              <a:t>of the Data Tables</a:t>
            </a:r>
          </a:p>
        </p:txBody>
      </p:sp>
    </p:spTree>
    <p:extLst>
      <p:ext uri="{BB962C8B-B14F-4D97-AF65-F5344CB8AC3E}">
        <p14:creationId xmlns:p14="http://schemas.microsoft.com/office/powerpoint/2010/main" val="130233689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17669</TotalTime>
  <Words>1813</Words>
  <Application>Microsoft Office PowerPoint</Application>
  <PresentationFormat>Widescreen</PresentationFormat>
  <Paragraphs>351</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Lucida Sans Unicode</vt:lpstr>
      <vt:lpstr>Verdana</vt:lpstr>
      <vt:lpstr>Wingdings</vt:lpstr>
      <vt:lpstr>Wingdings 2</vt:lpstr>
      <vt:lpstr>Wingdings 3</vt: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Steroid Withdrawal Following Renal Transplantation Increases the Risk of Acute Rejection</dc:title>
  <dc:creator>Simon Knight</dc:creator>
  <cp:lastModifiedBy>Amanda McDonell</cp:lastModifiedBy>
  <cp:revision>892</cp:revision>
  <cp:lastPrinted>2019-12-09T16:03:34Z</cp:lastPrinted>
  <dcterms:created xsi:type="dcterms:W3CDTF">2008-07-14T13:58:44Z</dcterms:created>
  <dcterms:modified xsi:type="dcterms:W3CDTF">2024-01-09T12:16:45Z</dcterms:modified>
</cp:coreProperties>
</file>